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68" r:id="rId2"/>
    <p:sldId id="393" r:id="rId3"/>
    <p:sldId id="397" r:id="rId4"/>
    <p:sldId id="360" r:id="rId5"/>
    <p:sldId id="409" r:id="rId6"/>
    <p:sldId id="392" r:id="rId7"/>
    <p:sldId id="388" r:id="rId8"/>
    <p:sldId id="394" r:id="rId9"/>
    <p:sldId id="354" r:id="rId10"/>
    <p:sldId id="352" r:id="rId11"/>
    <p:sldId id="355" r:id="rId12"/>
    <p:sldId id="356" r:id="rId13"/>
    <p:sldId id="395" r:id="rId14"/>
    <p:sldId id="407" r:id="rId15"/>
    <p:sldId id="410" r:id="rId16"/>
    <p:sldId id="398" r:id="rId17"/>
    <p:sldId id="396" r:id="rId18"/>
    <p:sldId id="301" r:id="rId19"/>
    <p:sldId id="400" r:id="rId20"/>
    <p:sldId id="401" r:id="rId21"/>
    <p:sldId id="403" r:id="rId22"/>
    <p:sldId id="404" r:id="rId23"/>
    <p:sldId id="306" r:id="rId24"/>
    <p:sldId id="334" r:id="rId25"/>
    <p:sldId id="361" r:id="rId26"/>
    <p:sldId id="362" r:id="rId27"/>
    <p:sldId id="411" r:id="rId28"/>
    <p:sldId id="391" r:id="rId29"/>
    <p:sldId id="335" r:id="rId30"/>
    <p:sldId id="331" r:id="rId31"/>
    <p:sldId id="337" r:id="rId32"/>
    <p:sldId id="338" r:id="rId33"/>
    <p:sldId id="339" r:id="rId34"/>
    <p:sldId id="340" r:id="rId35"/>
    <p:sldId id="341" r:id="rId36"/>
    <p:sldId id="405" r:id="rId37"/>
    <p:sldId id="363" r:id="rId38"/>
    <p:sldId id="364" r:id="rId39"/>
    <p:sldId id="365" r:id="rId40"/>
    <p:sldId id="359" r:id="rId41"/>
    <p:sldId id="366" r:id="rId42"/>
    <p:sldId id="406" r:id="rId43"/>
    <p:sldId id="40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4645" autoAdjust="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7313250359834098E-2"/>
          <c:y val="2.82524059492563E-2"/>
          <c:w val="0.71985748878164402"/>
          <c:h val="0.578717556138816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Sheet1!$F$3</c:f>
              <c:strCache>
                <c:ptCount val="1"/>
                <c:pt idx="0">
                  <c:v>Montante </c:v>
                </c:pt>
              </c:strCache>
            </c:strRef>
          </c:tx>
          <c:invertIfNegative val="0"/>
          <c:cat>
            <c:strRef>
              <c:f>Sheet1!$D$4:$D$12</c:f>
              <c:strCache>
                <c:ptCount val="9"/>
                <c:pt idx="0">
                  <c:v>1.Primário </c:v>
                </c:pt>
                <c:pt idx="1">
                  <c:v>2.Manufacturas </c:v>
                </c:pt>
                <c:pt idx="2">
                  <c:v>3.Serviços </c:v>
                </c:pt>
                <c:pt idx="3">
                  <c:v>Telecomunicações </c:v>
                </c:pt>
                <c:pt idx="4">
                  <c:v>Energia electrica </c:v>
                </c:pt>
                <c:pt idx="5">
                  <c:v>Transporte </c:v>
                </c:pt>
                <c:pt idx="6">
                  <c:v>Obras sanitárias </c:v>
                </c:pt>
                <c:pt idx="7">
                  <c:v>Distribuição de gás </c:v>
                </c:pt>
                <c:pt idx="8">
                  <c:v>Serviços financeiros </c:v>
                </c:pt>
              </c:strCache>
            </c:strRef>
          </c:cat>
          <c:val>
            <c:numRef>
              <c:f>Sheet1!$F$4:$F$12</c:f>
              <c:numCache>
                <c:formatCode>General</c:formatCode>
                <c:ptCount val="9"/>
                <c:pt idx="0">
                  <c:v>2813</c:v>
                </c:pt>
                <c:pt idx="1">
                  <c:v>5675</c:v>
                </c:pt>
                <c:pt idx="2">
                  <c:v>43946</c:v>
                </c:pt>
                <c:pt idx="3">
                  <c:v>21092</c:v>
                </c:pt>
                <c:pt idx="4">
                  <c:v>12138</c:v>
                </c:pt>
                <c:pt idx="5">
                  <c:v>7670</c:v>
                </c:pt>
                <c:pt idx="6">
                  <c:v>1754</c:v>
                </c:pt>
                <c:pt idx="7">
                  <c:v>988</c:v>
                </c:pt>
                <c:pt idx="8">
                  <c:v>304</c:v>
                </c:pt>
              </c:numCache>
            </c:numRef>
          </c:val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% do total</c:v>
                </c:pt>
              </c:strCache>
            </c:strRef>
          </c:tx>
          <c:invertIfNegative val="0"/>
          <c:cat>
            <c:strRef>
              <c:f>Sheet1!$D$4:$D$12</c:f>
              <c:strCache>
                <c:ptCount val="9"/>
                <c:pt idx="0">
                  <c:v>1.Primário </c:v>
                </c:pt>
                <c:pt idx="1">
                  <c:v>2.Manufacturas </c:v>
                </c:pt>
                <c:pt idx="2">
                  <c:v>3.Serviços </c:v>
                </c:pt>
                <c:pt idx="3">
                  <c:v>Telecomunicações </c:v>
                </c:pt>
                <c:pt idx="4">
                  <c:v>Energia electrica </c:v>
                </c:pt>
                <c:pt idx="5">
                  <c:v>Transporte </c:v>
                </c:pt>
                <c:pt idx="6">
                  <c:v>Obras sanitárias </c:v>
                </c:pt>
                <c:pt idx="7">
                  <c:v>Distribuição de gás </c:v>
                </c:pt>
                <c:pt idx="8">
                  <c:v>Serviços financeiros </c:v>
                </c:pt>
              </c:strCache>
            </c:strRef>
          </c:cat>
          <c:val>
            <c:numRef>
              <c:f>Sheet1!$H$4:$H$12</c:f>
              <c:numCache>
                <c:formatCode>0%</c:formatCode>
                <c:ptCount val="9"/>
                <c:pt idx="0">
                  <c:v>6.01595414786458E-2</c:v>
                </c:pt>
                <c:pt idx="1">
                  <c:v>0.121367009559657</c:v>
                </c:pt>
                <c:pt idx="2">
                  <c:v>0.93984045852135401</c:v>
                </c:pt>
                <c:pt idx="3">
                  <c:v>0.45107893667529197</c:v>
                </c:pt>
                <c:pt idx="4">
                  <c:v>0.25958638978592402</c:v>
                </c:pt>
                <c:pt idx="5">
                  <c:v>0.16403259265595899</c:v>
                </c:pt>
                <c:pt idx="6">
                  <c:v>3.7511495113240201E-2</c:v>
                </c:pt>
                <c:pt idx="7">
                  <c:v>2.1129622104835401E-2</c:v>
                </c:pt>
                <c:pt idx="8">
                  <c:v>6.5014221861032099E-3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68844784"/>
        <c:axId val="468845176"/>
        <c:axId val="163999576"/>
      </c:bar3DChart>
      <c:catAx>
        <c:axId val="468844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8845176"/>
        <c:crosses val="autoZero"/>
        <c:auto val="1"/>
        <c:lblAlgn val="ctr"/>
        <c:lblOffset val="100"/>
        <c:noMultiLvlLbl val="0"/>
      </c:catAx>
      <c:valAx>
        <c:axId val="468845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844784"/>
        <c:crosses val="autoZero"/>
        <c:crossBetween val="between"/>
      </c:valAx>
      <c:serAx>
        <c:axId val="163999576"/>
        <c:scaling>
          <c:orientation val="minMax"/>
        </c:scaling>
        <c:delete val="0"/>
        <c:axPos val="b"/>
        <c:majorTickMark val="out"/>
        <c:minorTickMark val="none"/>
        <c:tickLblPos val="nextTo"/>
        <c:crossAx val="468845176"/>
        <c:crosses val="autoZero"/>
      </c:ser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1950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Sheet1!$B$3:$B$21</c:f>
              <c:numCache>
                <c:formatCode>General</c:formatCode>
                <c:ptCount val="19"/>
                <c:pt idx="0">
                  <c:v>718.5</c:v>
                </c:pt>
                <c:pt idx="1">
                  <c:v>64.8</c:v>
                </c:pt>
                <c:pt idx="2">
                  <c:v>250.3</c:v>
                </c:pt>
                <c:pt idx="3">
                  <c:v>289</c:v>
                </c:pt>
                <c:pt idx="4">
                  <c:v>185.5</c:v>
                </c:pt>
                <c:pt idx="5">
                  <c:v>136.1</c:v>
                </c:pt>
                <c:pt idx="6">
                  <c:v>135.80000000000001</c:v>
                </c:pt>
                <c:pt idx="7">
                  <c:v>0</c:v>
                </c:pt>
                <c:pt idx="8">
                  <c:v>143.69999999999999</c:v>
                </c:pt>
                <c:pt idx="9">
                  <c:v>64</c:v>
                </c:pt>
                <c:pt idx="10">
                  <c:v>292.5</c:v>
                </c:pt>
                <c:pt idx="11">
                  <c:v>78.2</c:v>
                </c:pt>
                <c:pt idx="12">
                  <c:v>143.5</c:v>
                </c:pt>
                <c:pt idx="13">
                  <c:v>36.6</c:v>
                </c:pt>
                <c:pt idx="14">
                  <c:v>221.5</c:v>
                </c:pt>
                <c:pt idx="15">
                  <c:v>51.7</c:v>
                </c:pt>
                <c:pt idx="16">
                  <c:v>0</c:v>
                </c:pt>
                <c:pt idx="17">
                  <c:v>0</c:v>
                </c:pt>
                <c:pt idx="18">
                  <c:v>329.4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1960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Sheet1!$C$3:$C$21</c:f>
              <c:numCache>
                <c:formatCode>General</c:formatCode>
                <c:ptCount val="19"/>
                <c:pt idx="0">
                  <c:v>0</c:v>
                </c:pt>
                <c:pt idx="1">
                  <c:v>79.900000000000006</c:v>
                </c:pt>
                <c:pt idx="2">
                  <c:v>322.10000000000002</c:v>
                </c:pt>
                <c:pt idx="3">
                  <c:v>371.7</c:v>
                </c:pt>
                <c:pt idx="4">
                  <c:v>211</c:v>
                </c:pt>
                <c:pt idx="5">
                  <c:v>243.5</c:v>
                </c:pt>
                <c:pt idx="6">
                  <c:v>268</c:v>
                </c:pt>
                <c:pt idx="7">
                  <c:v>0</c:v>
                </c:pt>
                <c:pt idx="8">
                  <c:v>144.1</c:v>
                </c:pt>
                <c:pt idx="9">
                  <c:v>81.599999999999994</c:v>
                </c:pt>
                <c:pt idx="10">
                  <c:v>438.2</c:v>
                </c:pt>
                <c:pt idx="11">
                  <c:v>132.6</c:v>
                </c:pt>
                <c:pt idx="12">
                  <c:v>186.4</c:v>
                </c:pt>
                <c:pt idx="13">
                  <c:v>79.7</c:v>
                </c:pt>
                <c:pt idx="14">
                  <c:v>287.3</c:v>
                </c:pt>
                <c:pt idx="15">
                  <c:v>46.9</c:v>
                </c:pt>
                <c:pt idx="16">
                  <c:v>707.6</c:v>
                </c:pt>
                <c:pt idx="17">
                  <c:v>0</c:v>
                </c:pt>
                <c:pt idx="18">
                  <c:v>431.7</c:v>
                </c:pt>
              </c:numCache>
            </c:numRef>
          </c:val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1970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Sheet1!$D$3:$D$21</c:f>
              <c:numCache>
                <c:formatCode>General</c:formatCode>
                <c:ptCount val="19"/>
                <c:pt idx="0">
                  <c:v>0</c:v>
                </c:pt>
                <c:pt idx="1">
                  <c:v>128.9</c:v>
                </c:pt>
                <c:pt idx="2">
                  <c:v>450.4</c:v>
                </c:pt>
                <c:pt idx="3">
                  <c:v>442.9</c:v>
                </c:pt>
                <c:pt idx="4">
                  <c:v>290.7</c:v>
                </c:pt>
                <c:pt idx="5">
                  <c:v>347.7</c:v>
                </c:pt>
                <c:pt idx="6">
                  <c:v>301.10000000000002</c:v>
                </c:pt>
                <c:pt idx="7">
                  <c:v>183.4</c:v>
                </c:pt>
                <c:pt idx="8">
                  <c:v>214.2</c:v>
                </c:pt>
                <c:pt idx="9">
                  <c:v>192.6</c:v>
                </c:pt>
                <c:pt idx="10">
                  <c:v>770.4</c:v>
                </c:pt>
                <c:pt idx="11">
                  <c:v>272.3</c:v>
                </c:pt>
                <c:pt idx="12">
                  <c:v>503.7</c:v>
                </c:pt>
                <c:pt idx="13">
                  <c:v>92</c:v>
                </c:pt>
                <c:pt idx="14">
                  <c:v>354.6</c:v>
                </c:pt>
                <c:pt idx="15">
                  <c:v>110.8</c:v>
                </c:pt>
                <c:pt idx="16">
                  <c:v>705.7</c:v>
                </c:pt>
                <c:pt idx="17">
                  <c:v>0</c:v>
                </c:pt>
                <c:pt idx="18">
                  <c:v>594</c:v>
                </c:pt>
              </c:numCache>
            </c:numRef>
          </c:val>
        </c:ser>
        <c:ser>
          <c:idx val="3"/>
          <c:order val="3"/>
          <c:tx>
            <c:strRef>
              <c:f>Sheet1!$E$2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Sheet1!$E$3:$E$21</c:f>
              <c:numCache>
                <c:formatCode>General</c:formatCode>
                <c:ptCount val="19"/>
                <c:pt idx="0">
                  <c:v>0</c:v>
                </c:pt>
                <c:pt idx="1">
                  <c:v>139.4</c:v>
                </c:pt>
                <c:pt idx="2">
                  <c:v>939.7</c:v>
                </c:pt>
                <c:pt idx="3">
                  <c:v>420.9</c:v>
                </c:pt>
                <c:pt idx="4">
                  <c:v>381.7</c:v>
                </c:pt>
                <c:pt idx="5">
                  <c:v>606.79999999999995</c:v>
                </c:pt>
                <c:pt idx="6">
                  <c:v>581.79999999999995</c:v>
                </c:pt>
                <c:pt idx="7">
                  <c:v>213.5</c:v>
                </c:pt>
                <c:pt idx="8">
                  <c:v>294.2</c:v>
                </c:pt>
                <c:pt idx="9">
                  <c:v>278.8</c:v>
                </c:pt>
                <c:pt idx="10">
                  <c:v>0</c:v>
                </c:pt>
                <c:pt idx="11">
                  <c:v>204.1</c:v>
                </c:pt>
                <c:pt idx="12">
                  <c:v>542.9</c:v>
                </c:pt>
                <c:pt idx="13">
                  <c:v>365.6</c:v>
                </c:pt>
                <c:pt idx="14">
                  <c:v>546.1</c:v>
                </c:pt>
                <c:pt idx="15">
                  <c:v>242.8</c:v>
                </c:pt>
                <c:pt idx="16">
                  <c:v>0</c:v>
                </c:pt>
                <c:pt idx="17">
                  <c:v>0</c:v>
                </c:pt>
                <c:pt idx="18">
                  <c:v>955.9</c:v>
                </c:pt>
              </c:numCache>
            </c:numRef>
          </c:val>
        </c:ser>
        <c:ser>
          <c:idx val="4"/>
          <c:order val="4"/>
          <c:tx>
            <c:strRef>
              <c:f>Sheet1!$F$2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Sheet1!$F$3:$F$21</c:f>
              <c:numCache>
                <c:formatCode>General</c:formatCode>
                <c:ptCount val="19"/>
                <c:pt idx="0">
                  <c:v>673.5</c:v>
                </c:pt>
                <c:pt idx="1">
                  <c:v>111.2</c:v>
                </c:pt>
                <c:pt idx="2">
                  <c:v>588.1</c:v>
                </c:pt>
                <c:pt idx="3">
                  <c:v>541.4</c:v>
                </c:pt>
                <c:pt idx="4">
                  <c:v>363.3</c:v>
                </c:pt>
                <c:pt idx="5">
                  <c:v>568</c:v>
                </c:pt>
                <c:pt idx="6">
                  <c:v>303.8</c:v>
                </c:pt>
                <c:pt idx="7">
                  <c:v>196.9</c:v>
                </c:pt>
                <c:pt idx="8">
                  <c:v>177.9</c:v>
                </c:pt>
                <c:pt idx="9">
                  <c:v>191.3</c:v>
                </c:pt>
                <c:pt idx="10">
                  <c:v>942.8</c:v>
                </c:pt>
                <c:pt idx="11">
                  <c:v>140.9</c:v>
                </c:pt>
                <c:pt idx="12">
                  <c:v>191.9</c:v>
                </c:pt>
                <c:pt idx="13">
                  <c:v>304.89999999999992</c:v>
                </c:pt>
                <c:pt idx="14">
                  <c:v>284.2</c:v>
                </c:pt>
                <c:pt idx="15">
                  <c:v>240</c:v>
                </c:pt>
                <c:pt idx="16">
                  <c:v>634.5</c:v>
                </c:pt>
                <c:pt idx="17">
                  <c:v>862.7</c:v>
                </c:pt>
                <c:pt idx="18">
                  <c:v>584.5</c:v>
                </c:pt>
              </c:numCache>
            </c:numRef>
          </c:val>
        </c:ser>
        <c:ser>
          <c:idx val="5"/>
          <c:order val="5"/>
          <c:tx>
            <c:strRef>
              <c:f>Sheet1!$G$2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dLbls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50" baseline="0"/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Sheet1!$G$3:$G$21</c:f>
              <c:numCache>
                <c:formatCode>General</c:formatCode>
                <c:ptCount val="19"/>
                <c:pt idx="0">
                  <c:v>0</c:v>
                </c:pt>
                <c:pt idx="1">
                  <c:v>178.2</c:v>
                </c:pt>
                <c:pt idx="2">
                  <c:v>619.70000000000005</c:v>
                </c:pt>
                <c:pt idx="3">
                  <c:v>968.8</c:v>
                </c:pt>
                <c:pt idx="4">
                  <c:v>293.39999999999992</c:v>
                </c:pt>
                <c:pt idx="5">
                  <c:v>722.5</c:v>
                </c:pt>
                <c:pt idx="6">
                  <c:v>265.5</c:v>
                </c:pt>
                <c:pt idx="7">
                  <c:v>354.4</c:v>
                </c:pt>
                <c:pt idx="8">
                  <c:v>292.5</c:v>
                </c:pt>
                <c:pt idx="9">
                  <c:v>297.3</c:v>
                </c:pt>
                <c:pt idx="10">
                  <c:v>0</c:v>
                </c:pt>
                <c:pt idx="11">
                  <c:v>230.4</c:v>
                </c:pt>
                <c:pt idx="12">
                  <c:v>835.1</c:v>
                </c:pt>
                <c:pt idx="13">
                  <c:v>232</c:v>
                </c:pt>
                <c:pt idx="14">
                  <c:v>420.1</c:v>
                </c:pt>
                <c:pt idx="15">
                  <c:v>553.6</c:v>
                </c:pt>
                <c:pt idx="16">
                  <c:v>0</c:v>
                </c:pt>
                <c:pt idx="17">
                  <c:v>0</c:v>
                </c:pt>
                <c:pt idx="18">
                  <c:v>753.8</c:v>
                </c:pt>
              </c:numCache>
            </c:numRef>
          </c:val>
        </c:ser>
        <c:ser>
          <c:idx val="6"/>
          <c:order val="6"/>
          <c:tx>
            <c:strRef>
              <c:f>Sheet1!$H$2</c:f>
              <c:strCache>
                <c:ptCount val="1"/>
                <c:pt idx="0">
                  <c:v>2005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Sheet1!$H$3:$H$21</c:f>
              <c:numCache>
                <c:formatCode>General</c:formatCode>
                <c:ptCount val="19"/>
                <c:pt idx="0">
                  <c:v>0</c:v>
                </c:pt>
                <c:pt idx="1">
                  <c:v>139.5</c:v>
                </c:pt>
                <c:pt idx="2">
                  <c:v>592.29999999999995</c:v>
                </c:pt>
                <c:pt idx="3">
                  <c:v>0</c:v>
                </c:pt>
                <c:pt idx="4">
                  <c:v>505.7</c:v>
                </c:pt>
                <c:pt idx="5">
                  <c:v>797.4</c:v>
                </c:pt>
                <c:pt idx="6">
                  <c:v>421.5</c:v>
                </c:pt>
                <c:pt idx="7">
                  <c:v>336.8</c:v>
                </c:pt>
                <c:pt idx="8">
                  <c:v>287.3</c:v>
                </c:pt>
                <c:pt idx="9">
                  <c:v>312</c:v>
                </c:pt>
                <c:pt idx="10">
                  <c:v>0</c:v>
                </c:pt>
                <c:pt idx="11">
                  <c:v>225.5</c:v>
                </c:pt>
                <c:pt idx="12">
                  <c:v>767.7</c:v>
                </c:pt>
                <c:pt idx="13">
                  <c:v>224.4</c:v>
                </c:pt>
                <c:pt idx="14">
                  <c:v>461.3</c:v>
                </c:pt>
                <c:pt idx="15">
                  <c:v>457.6</c:v>
                </c:pt>
                <c:pt idx="16">
                  <c:v>849.5</c:v>
                </c:pt>
                <c:pt idx="17">
                  <c:v>0</c:v>
                </c:pt>
                <c:pt idx="18">
                  <c:v>799.1</c:v>
                </c:pt>
              </c:numCache>
            </c:numRef>
          </c:val>
        </c:ser>
        <c:ser>
          <c:idx val="7"/>
          <c:order val="7"/>
          <c:tx>
            <c:strRef>
              <c:f>Sheet1!$I$2</c:f>
              <c:strCache>
                <c:ptCount val="1"/>
                <c:pt idx="0">
                  <c:v>2006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Sheet1!$I$3:$I$21</c:f>
              <c:numCache>
                <c:formatCode>General</c:formatCode>
                <c:ptCount val="19"/>
                <c:pt idx="0">
                  <c:v>0</c:v>
                </c:pt>
                <c:pt idx="1">
                  <c:v>149.30000000000001</c:v>
                </c:pt>
                <c:pt idx="2">
                  <c:v>635.29999999999995</c:v>
                </c:pt>
                <c:pt idx="3">
                  <c:v>0</c:v>
                </c:pt>
                <c:pt idx="4">
                  <c:v>584.79999999999995</c:v>
                </c:pt>
                <c:pt idx="5">
                  <c:v>867.9</c:v>
                </c:pt>
                <c:pt idx="6">
                  <c:v>431.2</c:v>
                </c:pt>
                <c:pt idx="7">
                  <c:v>369.9</c:v>
                </c:pt>
                <c:pt idx="8">
                  <c:v>324.39999999999992</c:v>
                </c:pt>
                <c:pt idx="9">
                  <c:v>346.7</c:v>
                </c:pt>
                <c:pt idx="10">
                  <c:v>0</c:v>
                </c:pt>
                <c:pt idx="11">
                  <c:v>230.4</c:v>
                </c:pt>
                <c:pt idx="12">
                  <c:v>880.2</c:v>
                </c:pt>
                <c:pt idx="13">
                  <c:v>225.8</c:v>
                </c:pt>
                <c:pt idx="14">
                  <c:v>541.70000000000005</c:v>
                </c:pt>
                <c:pt idx="15">
                  <c:v>546.9</c:v>
                </c:pt>
                <c:pt idx="16">
                  <c:v>0</c:v>
                </c:pt>
                <c:pt idx="17">
                  <c:v>0</c:v>
                </c:pt>
                <c:pt idx="18">
                  <c:v>887.8</c:v>
                </c:pt>
              </c:numCache>
            </c:numRef>
          </c:val>
        </c:ser>
        <c:ser>
          <c:idx val="8"/>
          <c:order val="8"/>
          <c:tx>
            <c:strRef>
              <c:f>Sheet1!$J$2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Sheet1!$J$3:$J$21</c:f>
              <c:numCache>
                <c:formatCode>General</c:formatCode>
                <c:ptCount val="19"/>
                <c:pt idx="0">
                  <c:v>0</c:v>
                </c:pt>
                <c:pt idx="1">
                  <c:v>164.7</c:v>
                </c:pt>
                <c:pt idx="2">
                  <c:v>711</c:v>
                </c:pt>
                <c:pt idx="3">
                  <c:v>0</c:v>
                </c:pt>
                <c:pt idx="4">
                  <c:v>665</c:v>
                </c:pt>
                <c:pt idx="5">
                  <c:v>0</c:v>
                </c:pt>
                <c:pt idx="6">
                  <c:v>435.4</c:v>
                </c:pt>
                <c:pt idx="7">
                  <c:v>385.3</c:v>
                </c:pt>
                <c:pt idx="8">
                  <c:v>332.1</c:v>
                </c:pt>
                <c:pt idx="9">
                  <c:v>405.8</c:v>
                </c:pt>
                <c:pt idx="10">
                  <c:v>0</c:v>
                </c:pt>
                <c:pt idx="11">
                  <c:v>245.4</c:v>
                </c:pt>
                <c:pt idx="12">
                  <c:v>0</c:v>
                </c:pt>
                <c:pt idx="13">
                  <c:v>253.6</c:v>
                </c:pt>
                <c:pt idx="14">
                  <c:v>660.5</c:v>
                </c:pt>
                <c:pt idx="15">
                  <c:v>606.29999999999995</c:v>
                </c:pt>
                <c:pt idx="16">
                  <c:v>0</c:v>
                </c:pt>
                <c:pt idx="17">
                  <c:v>0</c:v>
                </c:pt>
                <c:pt idx="18">
                  <c:v>983.5</c:v>
                </c:pt>
              </c:numCache>
            </c:numRef>
          </c:val>
        </c:ser>
        <c:ser>
          <c:idx val="9"/>
          <c:order val="9"/>
          <c:tx>
            <c:strRef>
              <c:f>Sheet1!$K$2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Sheet1!$A$3:$A$21</c:f>
              <c:strCache>
                <c:ptCount val="19"/>
                <c:pt idx="0">
                  <c:v>Argentina</c:v>
                </c:pt>
                <c:pt idx="1">
                  <c:v>Bolivia </c:v>
                </c:pt>
                <c:pt idx="2">
                  <c:v>Brasil</c:v>
                </c:pt>
                <c:pt idx="3">
                  <c:v>Chile</c:v>
                </c:pt>
                <c:pt idx="4">
                  <c:v>Colombia</c:v>
                </c:pt>
                <c:pt idx="5">
                  <c:v>Costa Rica</c:v>
                </c:pt>
                <c:pt idx="6">
                  <c:v>Ecuador</c:v>
                </c:pt>
                <c:pt idx="7">
                  <c:v>El Salvador</c:v>
                </c:pt>
                <c:pt idx="8">
                  <c:v>Guatemala</c:v>
                </c:pt>
                <c:pt idx="9">
                  <c:v>Honduras</c:v>
                </c:pt>
                <c:pt idx="10">
                  <c:v>México c/ </c:v>
                </c:pt>
                <c:pt idx="11">
                  <c:v>Nicaragua</c:v>
                </c:pt>
                <c:pt idx="12">
                  <c:v>Panamá</c:v>
                </c:pt>
                <c:pt idx="13">
                  <c:v>Paraguay</c:v>
                </c:pt>
                <c:pt idx="14">
                  <c:v>Perú</c:v>
                </c:pt>
                <c:pt idx="15">
                  <c:v>República Dominicana</c:v>
                </c:pt>
                <c:pt idx="16">
                  <c:v>Uruguay</c:v>
                </c:pt>
                <c:pt idx="17">
                  <c:v>Venezuela </c:v>
                </c:pt>
                <c:pt idx="18">
                  <c:v>América Latina d/</c:v>
                </c:pt>
              </c:strCache>
            </c:strRef>
          </c:cat>
          <c:val>
            <c:numRef>
              <c:f>Sheet1!$K$3:$K$21</c:f>
              <c:numCache>
                <c:formatCode>General</c:formatCode>
                <c:ptCount val="19"/>
                <c:pt idx="0">
                  <c:v>0</c:v>
                </c:pt>
                <c:pt idx="1">
                  <c:v>191.6</c:v>
                </c:pt>
                <c:pt idx="2">
                  <c:v>798.7</c:v>
                </c:pt>
                <c:pt idx="3">
                  <c:v>0</c:v>
                </c:pt>
                <c:pt idx="4">
                  <c:v>680.1</c:v>
                </c:pt>
                <c:pt idx="5">
                  <c:v>0</c:v>
                </c:pt>
                <c:pt idx="6">
                  <c:v>498.2</c:v>
                </c:pt>
                <c:pt idx="7">
                  <c:v>358.9</c:v>
                </c:pt>
                <c:pt idx="8">
                  <c:v>315.2</c:v>
                </c:pt>
                <c:pt idx="9">
                  <c:v>446.3</c:v>
                </c:pt>
                <c:pt idx="10">
                  <c:v>0</c:v>
                </c:pt>
                <c:pt idx="11">
                  <c:v>262.3</c:v>
                </c:pt>
                <c:pt idx="12">
                  <c:v>0</c:v>
                </c:pt>
                <c:pt idx="13">
                  <c:v>300.2</c:v>
                </c:pt>
                <c:pt idx="14">
                  <c:v>835.8</c:v>
                </c:pt>
                <c:pt idx="15">
                  <c:v>652.70000000000005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8845960"/>
        <c:axId val="468846352"/>
      </c:barChart>
      <c:catAx>
        <c:axId val="468845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68846352"/>
        <c:crosses val="autoZero"/>
        <c:auto val="1"/>
        <c:lblAlgn val="ctr"/>
        <c:lblOffset val="100"/>
        <c:noMultiLvlLbl val="0"/>
      </c:catAx>
      <c:valAx>
        <c:axId val="468846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88459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832174103237101"/>
          <c:y val="3.2882035578885999E-2"/>
          <c:w val="0.53914032956624203"/>
          <c:h val="0.83690215806357704"/>
        </c:manualLayout>
      </c:layout>
      <c:lineChart>
        <c:grouping val="standard"/>
        <c:varyColors val="0"/>
        <c:ser>
          <c:idx val="0"/>
          <c:order val="0"/>
          <c:tx>
            <c:strRef>
              <c:f>us_poplabour!$A$4:$B$4</c:f>
              <c:strCache>
                <c:ptCount val="1"/>
                <c:pt idx="0">
                  <c:v>          Argentina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us_poplabour!$C$4:$AH$4</c:f>
              <c:numCache>
                <c:formatCode>General</c:formatCode>
                <c:ptCount val="32"/>
                <c:pt idx="0">
                  <c:v>11453.47</c:v>
                </c:pt>
                <c:pt idx="1">
                  <c:v>11678.02399999999</c:v>
                </c:pt>
                <c:pt idx="2">
                  <c:v>11900.955999999969</c:v>
                </c:pt>
                <c:pt idx="3">
                  <c:v>12025.22100000001</c:v>
                </c:pt>
                <c:pt idx="4">
                  <c:v>12175.96499999998</c:v>
                </c:pt>
                <c:pt idx="5">
                  <c:v>12457.093000000001</c:v>
                </c:pt>
                <c:pt idx="6">
                  <c:v>12554.991</c:v>
                </c:pt>
                <c:pt idx="7">
                  <c:v>12717.05899999997</c:v>
                </c:pt>
                <c:pt idx="8">
                  <c:v>12957.571</c:v>
                </c:pt>
                <c:pt idx="9">
                  <c:v>13272.768</c:v>
                </c:pt>
                <c:pt idx="10">
                  <c:v>13303.63000000001</c:v>
                </c:pt>
                <c:pt idx="11">
                  <c:v>13415.02</c:v>
                </c:pt>
                <c:pt idx="12">
                  <c:v>13556.84999999998</c:v>
                </c:pt>
                <c:pt idx="13">
                  <c:v>13782.17</c:v>
                </c:pt>
                <c:pt idx="14">
                  <c:v>14013.48</c:v>
                </c:pt>
                <c:pt idx="15">
                  <c:v>14358.1</c:v>
                </c:pt>
                <c:pt idx="16">
                  <c:v>14557.2</c:v>
                </c:pt>
                <c:pt idx="17">
                  <c:v>14763.08</c:v>
                </c:pt>
                <c:pt idx="18">
                  <c:v>14974.28</c:v>
                </c:pt>
                <c:pt idx="19">
                  <c:v>15189.64000000001</c:v>
                </c:pt>
                <c:pt idx="20">
                  <c:v>15407.82</c:v>
                </c:pt>
                <c:pt idx="21">
                  <c:v>15682.77</c:v>
                </c:pt>
                <c:pt idx="22">
                  <c:v>15953.31</c:v>
                </c:pt>
                <c:pt idx="23">
                  <c:v>16220.7</c:v>
                </c:pt>
                <c:pt idx="24">
                  <c:v>17470.22</c:v>
                </c:pt>
                <c:pt idx="25">
                  <c:v>17722.66</c:v>
                </c:pt>
                <c:pt idx="26">
                  <c:v>17952.88</c:v>
                </c:pt>
                <c:pt idx="27">
                  <c:v>18091.60999999995</c:v>
                </c:pt>
                <c:pt idx="28">
                  <c:v>18228.099999999951</c:v>
                </c:pt>
                <c:pt idx="29">
                  <c:v>18366.38</c:v>
                </c:pt>
                <c:pt idx="30">
                  <c:v>18365.68999999997</c:v>
                </c:pt>
                <c:pt idx="31">
                  <c:v>18629.280000000021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us_poplabour!$A$5:$B$5</c:f>
              <c:strCache>
                <c:ptCount val="1"/>
                <c:pt idx="0">
                  <c:v>          Argentina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us_poplabour!$C$5:$AH$5</c:f>
              <c:numCache>
                <c:formatCode>General</c:formatCode>
                <c:ptCount val="32"/>
                <c:pt idx="0">
                  <c:v>1311</c:v>
                </c:pt>
                <c:pt idx="1">
                  <c:v>1336</c:v>
                </c:pt>
                <c:pt idx="2">
                  <c:v>1361</c:v>
                </c:pt>
                <c:pt idx="3">
                  <c:v>1386</c:v>
                </c:pt>
                <c:pt idx="4">
                  <c:v>1392</c:v>
                </c:pt>
                <c:pt idx="5">
                  <c:v>1399</c:v>
                </c:pt>
                <c:pt idx="6">
                  <c:v>1411</c:v>
                </c:pt>
                <c:pt idx="7">
                  <c:v>1422</c:v>
                </c:pt>
                <c:pt idx="8">
                  <c:v>1431</c:v>
                </c:pt>
                <c:pt idx="9">
                  <c:v>1439</c:v>
                </c:pt>
                <c:pt idx="10">
                  <c:v>1458</c:v>
                </c:pt>
                <c:pt idx="11">
                  <c:v>1447</c:v>
                </c:pt>
                <c:pt idx="12">
                  <c:v>1450</c:v>
                </c:pt>
                <c:pt idx="13">
                  <c:v>1454</c:v>
                </c:pt>
                <c:pt idx="14">
                  <c:v>1458</c:v>
                </c:pt>
                <c:pt idx="15">
                  <c:v>1462</c:v>
                </c:pt>
                <c:pt idx="16">
                  <c:v>1462</c:v>
                </c:pt>
                <c:pt idx="17">
                  <c:v>1462</c:v>
                </c:pt>
                <c:pt idx="18">
                  <c:v>1461</c:v>
                </c:pt>
                <c:pt idx="19">
                  <c:v>1460</c:v>
                </c:pt>
                <c:pt idx="20">
                  <c:v>1458</c:v>
                </c:pt>
                <c:pt idx="21">
                  <c:v>1456</c:v>
                </c:pt>
                <c:pt idx="22">
                  <c:v>1453</c:v>
                </c:pt>
                <c:pt idx="23">
                  <c:v>1450</c:v>
                </c:pt>
                <c:pt idx="24">
                  <c:v>1446</c:v>
                </c:pt>
                <c:pt idx="25">
                  <c:v>1442</c:v>
                </c:pt>
                <c:pt idx="26">
                  <c:v>1438</c:v>
                </c:pt>
                <c:pt idx="27">
                  <c:v>1429</c:v>
                </c:pt>
                <c:pt idx="28">
                  <c:v>1421</c:v>
                </c:pt>
                <c:pt idx="29">
                  <c:v>1413</c:v>
                </c:pt>
                <c:pt idx="30">
                  <c:v>1405</c:v>
                </c:pt>
                <c:pt idx="31">
                  <c:v>1396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us_poplabour!$A$6:$B$6</c:f>
              <c:strCache>
                <c:ptCount val="1"/>
                <c:pt idx="0">
                  <c:v>          Brazil All sectors</c:v>
                </c:pt>
              </c:strCache>
            </c:strRef>
          </c:tx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0"/>
              <c:layout>
                <c:manualLayout>
                  <c:x val="-7.4999999999999997E-2"/>
                  <c:y val="-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us_poplabour!$C$6:$AH$6</c:f>
              <c:numCache>
                <c:formatCode>General</c:formatCode>
                <c:ptCount val="32"/>
                <c:pt idx="0">
                  <c:v>46277.606</c:v>
                </c:pt>
                <c:pt idx="1">
                  <c:v>48054.665999999997</c:v>
                </c:pt>
                <c:pt idx="2">
                  <c:v>49625.667999999998</c:v>
                </c:pt>
                <c:pt idx="3">
                  <c:v>51373.563000000002</c:v>
                </c:pt>
                <c:pt idx="4">
                  <c:v>52802.398000000001</c:v>
                </c:pt>
                <c:pt idx="5">
                  <c:v>54163.866000000002</c:v>
                </c:pt>
                <c:pt idx="6">
                  <c:v>55637.407000000007</c:v>
                </c:pt>
                <c:pt idx="7">
                  <c:v>58102.222999999998</c:v>
                </c:pt>
                <c:pt idx="8">
                  <c:v>59491.913</c:v>
                </c:pt>
                <c:pt idx="9">
                  <c:v>60953.527999999998</c:v>
                </c:pt>
                <c:pt idx="10">
                  <c:v>62657.25</c:v>
                </c:pt>
                <c:pt idx="11">
                  <c:v>66466.649999999994</c:v>
                </c:pt>
                <c:pt idx="12">
                  <c:v>70458.31</c:v>
                </c:pt>
                <c:pt idx="13">
                  <c:v>71899.38</c:v>
                </c:pt>
                <c:pt idx="14">
                  <c:v>73747.009999999995</c:v>
                </c:pt>
                <c:pt idx="15">
                  <c:v>75663.460000000006</c:v>
                </c:pt>
                <c:pt idx="16">
                  <c:v>75249.23</c:v>
                </c:pt>
                <c:pt idx="17">
                  <c:v>77869.899999999994</c:v>
                </c:pt>
                <c:pt idx="18">
                  <c:v>79687.81</c:v>
                </c:pt>
                <c:pt idx="19">
                  <c:v>82417.119999999995</c:v>
                </c:pt>
                <c:pt idx="20">
                  <c:v>83762.070000000007</c:v>
                </c:pt>
                <c:pt idx="21">
                  <c:v>84912.150000000023</c:v>
                </c:pt>
                <c:pt idx="22">
                  <c:v>87613.77</c:v>
                </c:pt>
                <c:pt idx="23">
                  <c:v>89382.85</c:v>
                </c:pt>
                <c:pt idx="24">
                  <c:v>91958.98</c:v>
                </c:pt>
                <c:pt idx="25">
                  <c:v>94565.45</c:v>
                </c:pt>
                <c:pt idx="26">
                  <c:v>95660.19</c:v>
                </c:pt>
                <c:pt idx="27">
                  <c:v>96553.600000000006</c:v>
                </c:pt>
                <c:pt idx="28">
                  <c:v>98261.38</c:v>
                </c:pt>
                <c:pt idx="29">
                  <c:v>99926.650000000023</c:v>
                </c:pt>
                <c:pt idx="30">
                  <c:v>101601.3</c:v>
                </c:pt>
                <c:pt idx="31">
                  <c:v>103221.7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us_poplabour!$A$7:$B$7</c:f>
              <c:strCache>
                <c:ptCount val="1"/>
                <c:pt idx="0">
                  <c:v>          Brazil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us_poplabour!$C$7:$AH$7</c:f>
              <c:numCache>
                <c:formatCode>General</c:formatCode>
                <c:ptCount val="32"/>
                <c:pt idx="0">
                  <c:v>16330</c:v>
                </c:pt>
                <c:pt idx="1">
                  <c:v>16314</c:v>
                </c:pt>
                <c:pt idx="2">
                  <c:v>16208</c:v>
                </c:pt>
                <c:pt idx="3">
                  <c:v>16079</c:v>
                </c:pt>
                <c:pt idx="4">
                  <c:v>15871</c:v>
                </c:pt>
                <c:pt idx="5">
                  <c:v>15622</c:v>
                </c:pt>
                <c:pt idx="6">
                  <c:v>15360</c:v>
                </c:pt>
                <c:pt idx="7">
                  <c:v>15160</c:v>
                </c:pt>
                <c:pt idx="8">
                  <c:v>14800</c:v>
                </c:pt>
                <c:pt idx="9">
                  <c:v>14461</c:v>
                </c:pt>
                <c:pt idx="10">
                  <c:v>14062</c:v>
                </c:pt>
                <c:pt idx="11">
                  <c:v>14094</c:v>
                </c:pt>
                <c:pt idx="12">
                  <c:v>14120</c:v>
                </c:pt>
                <c:pt idx="13">
                  <c:v>14037</c:v>
                </c:pt>
                <c:pt idx="14">
                  <c:v>13955</c:v>
                </c:pt>
                <c:pt idx="15">
                  <c:v>13869</c:v>
                </c:pt>
                <c:pt idx="16">
                  <c:v>13639</c:v>
                </c:pt>
                <c:pt idx="17">
                  <c:v>13642</c:v>
                </c:pt>
                <c:pt idx="18">
                  <c:v>13565</c:v>
                </c:pt>
                <c:pt idx="19">
                  <c:v>13486</c:v>
                </c:pt>
                <c:pt idx="20">
                  <c:v>13325</c:v>
                </c:pt>
                <c:pt idx="21">
                  <c:v>13138</c:v>
                </c:pt>
                <c:pt idx="22">
                  <c:v>13028</c:v>
                </c:pt>
                <c:pt idx="23">
                  <c:v>12795</c:v>
                </c:pt>
                <c:pt idx="24">
                  <c:v>12659</c:v>
                </c:pt>
                <c:pt idx="25">
                  <c:v>12424</c:v>
                </c:pt>
                <c:pt idx="26">
                  <c:v>12173</c:v>
                </c:pt>
                <c:pt idx="27">
                  <c:v>11903</c:v>
                </c:pt>
                <c:pt idx="28">
                  <c:v>11622</c:v>
                </c:pt>
                <c:pt idx="29">
                  <c:v>11336</c:v>
                </c:pt>
                <c:pt idx="30">
                  <c:v>11049</c:v>
                </c:pt>
                <c:pt idx="31">
                  <c:v>10763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us_poplabour!$A$8:$B$8</c:f>
              <c:strCache>
                <c:ptCount val="1"/>
                <c:pt idx="0">
                  <c:v>          Chile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us_poplabour!$C$8:$AH$8</c:f>
              <c:numCache>
                <c:formatCode>General</c:formatCode>
                <c:ptCount val="32"/>
                <c:pt idx="0">
                  <c:v>3768.8009999999999</c:v>
                </c:pt>
                <c:pt idx="1">
                  <c:v>3824.3120000000022</c:v>
                </c:pt>
                <c:pt idx="2">
                  <c:v>3896.922</c:v>
                </c:pt>
                <c:pt idx="3">
                  <c:v>4013.9740000000002</c:v>
                </c:pt>
                <c:pt idx="4">
                  <c:v>4157.37</c:v>
                </c:pt>
                <c:pt idx="5">
                  <c:v>4367.7610000000004</c:v>
                </c:pt>
                <c:pt idx="6">
                  <c:v>4435.3130000000001</c:v>
                </c:pt>
                <c:pt idx="7">
                  <c:v>4603.3430000000017</c:v>
                </c:pt>
                <c:pt idx="8">
                  <c:v>4774.4870000000001</c:v>
                </c:pt>
                <c:pt idx="9">
                  <c:v>4915.607</c:v>
                </c:pt>
                <c:pt idx="10">
                  <c:v>4998.701</c:v>
                </c:pt>
                <c:pt idx="11">
                  <c:v>5088.75</c:v>
                </c:pt>
                <c:pt idx="12">
                  <c:v>5299.8180000000002</c:v>
                </c:pt>
                <c:pt idx="13">
                  <c:v>5525.009</c:v>
                </c:pt>
                <c:pt idx="14">
                  <c:v>5624.0830000000014</c:v>
                </c:pt>
                <c:pt idx="15">
                  <c:v>5627.6420000000044</c:v>
                </c:pt>
                <c:pt idx="16">
                  <c:v>5677.0660000000034</c:v>
                </c:pt>
                <c:pt idx="17">
                  <c:v>5811.6610000000101</c:v>
                </c:pt>
                <c:pt idx="18">
                  <c:v>5935.9560000000001</c:v>
                </c:pt>
                <c:pt idx="19">
                  <c:v>6039.2940000000008</c:v>
                </c:pt>
                <c:pt idx="20">
                  <c:v>6086.8060000000014</c:v>
                </c:pt>
                <c:pt idx="21">
                  <c:v>6127.5360000000001</c:v>
                </c:pt>
                <c:pt idx="22">
                  <c:v>6201.3430000000017</c:v>
                </c:pt>
                <c:pt idx="23">
                  <c:v>6377.241</c:v>
                </c:pt>
                <c:pt idx="24">
                  <c:v>6575.348</c:v>
                </c:pt>
                <c:pt idx="25">
                  <c:v>6764.9620000000004</c:v>
                </c:pt>
                <c:pt idx="26">
                  <c:v>6963.6510000000044</c:v>
                </c:pt>
                <c:pt idx="27">
                  <c:v>7156.8460000000014</c:v>
                </c:pt>
                <c:pt idx="28">
                  <c:v>7451.07</c:v>
                </c:pt>
                <c:pt idx="29">
                  <c:v>7560.7930000000006</c:v>
                </c:pt>
                <c:pt idx="30">
                  <c:v>8031.9</c:v>
                </c:pt>
                <c:pt idx="31">
                  <c:v>8160.5120000000024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us_poplabour!$A$9:$B$9</c:f>
              <c:strCache>
                <c:ptCount val="1"/>
                <c:pt idx="0">
                  <c:v>          Chile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us_poplabour!$C$9:$AH$9</c:f>
              <c:numCache>
                <c:formatCode>General</c:formatCode>
                <c:ptCount val="32"/>
                <c:pt idx="0">
                  <c:v>765</c:v>
                </c:pt>
                <c:pt idx="1">
                  <c:v>775</c:v>
                </c:pt>
                <c:pt idx="2">
                  <c:v>777</c:v>
                </c:pt>
                <c:pt idx="3">
                  <c:v>788</c:v>
                </c:pt>
                <c:pt idx="4">
                  <c:v>810</c:v>
                </c:pt>
                <c:pt idx="5">
                  <c:v>856</c:v>
                </c:pt>
                <c:pt idx="6">
                  <c:v>862</c:v>
                </c:pt>
                <c:pt idx="7">
                  <c:v>885</c:v>
                </c:pt>
                <c:pt idx="8">
                  <c:v>908</c:v>
                </c:pt>
                <c:pt idx="9">
                  <c:v>927</c:v>
                </c:pt>
                <c:pt idx="10">
                  <c:v>934</c:v>
                </c:pt>
                <c:pt idx="11">
                  <c:v>939</c:v>
                </c:pt>
                <c:pt idx="12">
                  <c:v>954</c:v>
                </c:pt>
                <c:pt idx="13">
                  <c:v>973</c:v>
                </c:pt>
                <c:pt idx="14">
                  <c:v>977</c:v>
                </c:pt>
                <c:pt idx="15">
                  <c:v>968</c:v>
                </c:pt>
                <c:pt idx="16">
                  <c:v>966</c:v>
                </c:pt>
                <c:pt idx="17">
                  <c:v>970</c:v>
                </c:pt>
                <c:pt idx="18">
                  <c:v>976</c:v>
                </c:pt>
                <c:pt idx="19">
                  <c:v>979</c:v>
                </c:pt>
                <c:pt idx="20">
                  <c:v>962</c:v>
                </c:pt>
                <c:pt idx="21">
                  <c:v>966</c:v>
                </c:pt>
                <c:pt idx="22">
                  <c:v>961</c:v>
                </c:pt>
                <c:pt idx="23">
                  <c:v>963</c:v>
                </c:pt>
                <c:pt idx="24">
                  <c:v>980</c:v>
                </c:pt>
                <c:pt idx="25">
                  <c:v>977</c:v>
                </c:pt>
                <c:pt idx="26">
                  <c:v>982</c:v>
                </c:pt>
                <c:pt idx="27">
                  <c:v>971</c:v>
                </c:pt>
                <c:pt idx="28">
                  <c:v>969</c:v>
                </c:pt>
                <c:pt idx="29">
                  <c:v>967</c:v>
                </c:pt>
                <c:pt idx="30">
                  <c:v>964</c:v>
                </c:pt>
                <c:pt idx="31">
                  <c:v>961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us_poplabour!$A$10:$B$10</c:f>
              <c:strCache>
                <c:ptCount val="1"/>
                <c:pt idx="0">
                  <c:v>          Colombia All sectors</c:v>
                </c:pt>
              </c:strCache>
            </c:strRef>
          </c:tx>
          <c:marker>
            <c:symbol val="none"/>
          </c:marker>
          <c:dLbls>
            <c:dLbl>
              <c:idx val="3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us_poplabour!$C$10:$AH$10</c:f>
              <c:numCache>
                <c:formatCode>General</c:formatCode>
                <c:ptCount val="32"/>
                <c:pt idx="0">
                  <c:v>7842.08</c:v>
                </c:pt>
                <c:pt idx="1">
                  <c:v>8147.68</c:v>
                </c:pt>
                <c:pt idx="2">
                  <c:v>8471.7929999999851</c:v>
                </c:pt>
                <c:pt idx="3">
                  <c:v>8803.26</c:v>
                </c:pt>
                <c:pt idx="4">
                  <c:v>9133.1450000000004</c:v>
                </c:pt>
                <c:pt idx="5">
                  <c:v>9470.3330000000005</c:v>
                </c:pt>
                <c:pt idx="6">
                  <c:v>9796.4009999999689</c:v>
                </c:pt>
                <c:pt idx="7">
                  <c:v>10128.984</c:v>
                </c:pt>
                <c:pt idx="8">
                  <c:v>10474.928</c:v>
                </c:pt>
                <c:pt idx="9">
                  <c:v>10830.159</c:v>
                </c:pt>
                <c:pt idx="10">
                  <c:v>11362.449999999981</c:v>
                </c:pt>
                <c:pt idx="11">
                  <c:v>11669.65</c:v>
                </c:pt>
                <c:pt idx="12">
                  <c:v>11966.99</c:v>
                </c:pt>
                <c:pt idx="13">
                  <c:v>12270.35999999997</c:v>
                </c:pt>
                <c:pt idx="14">
                  <c:v>12904.69</c:v>
                </c:pt>
                <c:pt idx="15">
                  <c:v>13566.05</c:v>
                </c:pt>
                <c:pt idx="16">
                  <c:v>14256.14000000001</c:v>
                </c:pt>
                <c:pt idx="17">
                  <c:v>14976.94</c:v>
                </c:pt>
                <c:pt idx="18">
                  <c:v>15723.83</c:v>
                </c:pt>
                <c:pt idx="19">
                  <c:v>16489.62999999995</c:v>
                </c:pt>
                <c:pt idx="20">
                  <c:v>17269.23</c:v>
                </c:pt>
                <c:pt idx="21">
                  <c:v>18071.669999999951</c:v>
                </c:pt>
                <c:pt idx="22">
                  <c:v>18880.23</c:v>
                </c:pt>
                <c:pt idx="23">
                  <c:v>19695.509999999951</c:v>
                </c:pt>
                <c:pt idx="24">
                  <c:v>19548.77</c:v>
                </c:pt>
                <c:pt idx="25">
                  <c:v>19835.93999999997</c:v>
                </c:pt>
                <c:pt idx="26">
                  <c:v>19652.10999999995</c:v>
                </c:pt>
                <c:pt idx="27">
                  <c:v>19835.18999999997</c:v>
                </c:pt>
                <c:pt idx="28">
                  <c:v>20400.580000000009</c:v>
                </c:pt>
                <c:pt idx="29">
                  <c:v>21584.19</c:v>
                </c:pt>
                <c:pt idx="30">
                  <c:v>22143.25</c:v>
                </c:pt>
                <c:pt idx="31">
                  <c:v>22637.4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us_poplabour!$A$11:$B$11</c:f>
              <c:strCache>
                <c:ptCount val="1"/>
                <c:pt idx="0">
                  <c:v>          Colombia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us_poplabour!$C$11:$AH$11</c:f>
              <c:numCache>
                <c:formatCode>General</c:formatCode>
                <c:ptCount val="32"/>
                <c:pt idx="0">
                  <c:v>3407</c:v>
                </c:pt>
                <c:pt idx="1">
                  <c:v>3439</c:v>
                </c:pt>
                <c:pt idx="2">
                  <c:v>3467</c:v>
                </c:pt>
                <c:pt idx="3">
                  <c:v>3491</c:v>
                </c:pt>
                <c:pt idx="4">
                  <c:v>3502</c:v>
                </c:pt>
                <c:pt idx="5">
                  <c:v>3503</c:v>
                </c:pt>
                <c:pt idx="6">
                  <c:v>3492</c:v>
                </c:pt>
                <c:pt idx="7">
                  <c:v>3551</c:v>
                </c:pt>
                <c:pt idx="8">
                  <c:v>3481</c:v>
                </c:pt>
                <c:pt idx="9">
                  <c:v>3406</c:v>
                </c:pt>
                <c:pt idx="10">
                  <c:v>3342</c:v>
                </c:pt>
                <c:pt idx="11">
                  <c:v>3433</c:v>
                </c:pt>
                <c:pt idx="12">
                  <c:v>3464</c:v>
                </c:pt>
                <c:pt idx="13">
                  <c:v>3503</c:v>
                </c:pt>
                <c:pt idx="14">
                  <c:v>3446</c:v>
                </c:pt>
                <c:pt idx="15">
                  <c:v>3454</c:v>
                </c:pt>
                <c:pt idx="16">
                  <c:v>3458</c:v>
                </c:pt>
                <c:pt idx="17">
                  <c:v>3466</c:v>
                </c:pt>
                <c:pt idx="18">
                  <c:v>3472</c:v>
                </c:pt>
                <c:pt idx="19">
                  <c:v>3582</c:v>
                </c:pt>
                <c:pt idx="20">
                  <c:v>3584</c:v>
                </c:pt>
                <c:pt idx="21">
                  <c:v>3586</c:v>
                </c:pt>
                <c:pt idx="22">
                  <c:v>3587</c:v>
                </c:pt>
                <c:pt idx="23">
                  <c:v>3581</c:v>
                </c:pt>
                <c:pt idx="24">
                  <c:v>3575</c:v>
                </c:pt>
                <c:pt idx="25">
                  <c:v>3568</c:v>
                </c:pt>
                <c:pt idx="26">
                  <c:v>3558</c:v>
                </c:pt>
                <c:pt idx="27">
                  <c:v>3568</c:v>
                </c:pt>
                <c:pt idx="28">
                  <c:v>3559</c:v>
                </c:pt>
                <c:pt idx="29">
                  <c:v>3546</c:v>
                </c:pt>
                <c:pt idx="30">
                  <c:v>3529</c:v>
                </c:pt>
                <c:pt idx="31">
                  <c:v>3509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us_poplabour!$A$12:$B$12</c:f>
              <c:strCache>
                <c:ptCount val="1"/>
                <c:pt idx="0">
                  <c:v>          Peru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us_poplabour!$C$12:$AH$12</c:f>
              <c:numCache>
                <c:formatCode>General</c:formatCode>
                <c:ptCount val="32"/>
                <c:pt idx="0">
                  <c:v>6034.8380000000006</c:v>
                </c:pt>
                <c:pt idx="1">
                  <c:v>6218.2570000000014</c:v>
                </c:pt>
                <c:pt idx="2">
                  <c:v>6455.5770000000002</c:v>
                </c:pt>
                <c:pt idx="3">
                  <c:v>6771.5770000000002</c:v>
                </c:pt>
                <c:pt idx="4">
                  <c:v>6993.1480000000001</c:v>
                </c:pt>
                <c:pt idx="5">
                  <c:v>7234.0640000000003</c:v>
                </c:pt>
                <c:pt idx="6">
                  <c:v>7437.4309999999996</c:v>
                </c:pt>
                <c:pt idx="7">
                  <c:v>7516.3789999999999</c:v>
                </c:pt>
                <c:pt idx="8">
                  <c:v>7755.1910000000034</c:v>
                </c:pt>
                <c:pt idx="9">
                  <c:v>7995.2830000000004</c:v>
                </c:pt>
                <c:pt idx="10">
                  <c:v>8273.2759999999689</c:v>
                </c:pt>
                <c:pt idx="11">
                  <c:v>8276.9349999999831</c:v>
                </c:pt>
                <c:pt idx="12">
                  <c:v>8697.112999999983</c:v>
                </c:pt>
                <c:pt idx="13">
                  <c:v>9124.1080000000002</c:v>
                </c:pt>
                <c:pt idx="14">
                  <c:v>9555.0869999999668</c:v>
                </c:pt>
                <c:pt idx="15">
                  <c:v>10046.29999999999</c:v>
                </c:pt>
                <c:pt idx="16">
                  <c:v>10595.4</c:v>
                </c:pt>
                <c:pt idx="17">
                  <c:v>11158.05</c:v>
                </c:pt>
                <c:pt idx="18">
                  <c:v>11572.41</c:v>
                </c:pt>
                <c:pt idx="19">
                  <c:v>12052.1</c:v>
                </c:pt>
                <c:pt idx="20">
                  <c:v>11968.33</c:v>
                </c:pt>
                <c:pt idx="21">
                  <c:v>12730.27</c:v>
                </c:pt>
                <c:pt idx="22">
                  <c:v>12598.51</c:v>
                </c:pt>
                <c:pt idx="23">
                  <c:v>12444.59</c:v>
                </c:pt>
                <c:pt idx="24">
                  <c:v>12628.02</c:v>
                </c:pt>
                <c:pt idx="25">
                  <c:v>12798.71000000001</c:v>
                </c:pt>
                <c:pt idx="26">
                  <c:v>13293.5</c:v>
                </c:pt>
                <c:pt idx="27">
                  <c:v>14411.29</c:v>
                </c:pt>
                <c:pt idx="28">
                  <c:v>14803.38</c:v>
                </c:pt>
                <c:pt idx="29">
                  <c:v>15226.99</c:v>
                </c:pt>
                <c:pt idx="30">
                  <c:v>15481.31</c:v>
                </c:pt>
                <c:pt idx="31">
                  <c:v>15776.92</c:v>
                </c:pt>
              </c:numCache>
            </c:numRef>
          </c:val>
          <c:smooth val="0"/>
        </c:ser>
        <c:ser>
          <c:idx val="10"/>
          <c:order val="9"/>
          <c:tx>
            <c:strRef>
              <c:f>us_poplabour!$A$14:$B$14</c:f>
              <c:strCache>
                <c:ptCount val="1"/>
                <c:pt idx="0">
                  <c:v>          Venezuela  All sectors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us_poplabour!$C$14:$AH$14</c:f>
              <c:numCache>
                <c:formatCode>General</c:formatCode>
                <c:ptCount val="32"/>
                <c:pt idx="0">
                  <c:v>4876.7969999999996</c:v>
                </c:pt>
                <c:pt idx="1">
                  <c:v>5107.1850000000004</c:v>
                </c:pt>
                <c:pt idx="2">
                  <c:v>5297.9230000000016</c:v>
                </c:pt>
                <c:pt idx="3">
                  <c:v>5435.4670000000006</c:v>
                </c:pt>
                <c:pt idx="4">
                  <c:v>5670.7240000000002</c:v>
                </c:pt>
                <c:pt idx="5">
                  <c:v>5892.25</c:v>
                </c:pt>
                <c:pt idx="6">
                  <c:v>6129.6040000000003</c:v>
                </c:pt>
                <c:pt idx="7">
                  <c:v>6373.5060000000003</c:v>
                </c:pt>
                <c:pt idx="8">
                  <c:v>6627.7210000000014</c:v>
                </c:pt>
                <c:pt idx="9">
                  <c:v>6893.393</c:v>
                </c:pt>
                <c:pt idx="10">
                  <c:v>7212.6680000000024</c:v>
                </c:pt>
                <c:pt idx="11">
                  <c:v>7564.4670000000006</c:v>
                </c:pt>
                <c:pt idx="12">
                  <c:v>7697.3210000000054</c:v>
                </c:pt>
                <c:pt idx="13">
                  <c:v>7722.1010000000024</c:v>
                </c:pt>
                <c:pt idx="14">
                  <c:v>8111.85</c:v>
                </c:pt>
                <c:pt idx="15">
                  <c:v>8692.7579999999689</c:v>
                </c:pt>
                <c:pt idx="16">
                  <c:v>9115.710999999983</c:v>
                </c:pt>
                <c:pt idx="17">
                  <c:v>9610.353999999963</c:v>
                </c:pt>
                <c:pt idx="18">
                  <c:v>9978.3689999999588</c:v>
                </c:pt>
                <c:pt idx="19">
                  <c:v>10335.99</c:v>
                </c:pt>
                <c:pt idx="20">
                  <c:v>10527</c:v>
                </c:pt>
                <c:pt idx="21">
                  <c:v>11188.52</c:v>
                </c:pt>
                <c:pt idx="22">
                  <c:v>11748.79</c:v>
                </c:pt>
                <c:pt idx="23">
                  <c:v>11893.86999999997</c:v>
                </c:pt>
                <c:pt idx="24">
                  <c:v>12033.84</c:v>
                </c:pt>
                <c:pt idx="25">
                  <c:v>12171.17</c:v>
                </c:pt>
                <c:pt idx="26">
                  <c:v>12305.75</c:v>
                </c:pt>
                <c:pt idx="27">
                  <c:v>12472.02</c:v>
                </c:pt>
                <c:pt idx="28">
                  <c:v>12796</c:v>
                </c:pt>
                <c:pt idx="29">
                  <c:v>13128.39</c:v>
                </c:pt>
                <c:pt idx="30">
                  <c:v>13462.9</c:v>
                </c:pt>
                <c:pt idx="31">
                  <c:v>13795.39</c:v>
                </c:pt>
              </c:numCache>
            </c:numRef>
          </c:val>
          <c:smooth val="0"/>
        </c:ser>
        <c:ser>
          <c:idx val="11"/>
          <c:order val="10"/>
          <c:tx>
            <c:strRef>
              <c:f>us_poplabour!$A$15:$B$15</c:f>
              <c:strCache>
                <c:ptCount val="1"/>
                <c:pt idx="0">
                  <c:v>          Venezuela  Agriculture sector</c:v>
                </c:pt>
              </c:strCache>
            </c:strRef>
          </c:tx>
          <c:marker>
            <c:symbol val="none"/>
          </c:marker>
          <c:cat>
            <c:strRef>
              <c:f>us_poplabour!$C$3:$AH$3</c:f>
              <c:strCache>
                <c:ptCount val="32"/>
                <c:pt idx="0">
                  <c:v>1980</c:v>
                </c:pt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</c:strCache>
            </c:strRef>
          </c:cat>
          <c:val>
            <c:numRef>
              <c:f>us_poplabour!$C$15:$AH$15</c:f>
              <c:numCache>
                <c:formatCode>General</c:formatCode>
                <c:ptCount val="32"/>
                <c:pt idx="0">
                  <c:v>722</c:v>
                </c:pt>
                <c:pt idx="1">
                  <c:v>742</c:v>
                </c:pt>
                <c:pt idx="2">
                  <c:v>757</c:v>
                </c:pt>
                <c:pt idx="3">
                  <c:v>763</c:v>
                </c:pt>
                <c:pt idx="4">
                  <c:v>781</c:v>
                </c:pt>
                <c:pt idx="5">
                  <c:v>796</c:v>
                </c:pt>
                <c:pt idx="6">
                  <c:v>810</c:v>
                </c:pt>
                <c:pt idx="7">
                  <c:v>824</c:v>
                </c:pt>
                <c:pt idx="8">
                  <c:v>838</c:v>
                </c:pt>
                <c:pt idx="9">
                  <c:v>857</c:v>
                </c:pt>
                <c:pt idx="10">
                  <c:v>867</c:v>
                </c:pt>
                <c:pt idx="11">
                  <c:v>860</c:v>
                </c:pt>
                <c:pt idx="12">
                  <c:v>853</c:v>
                </c:pt>
                <c:pt idx="13">
                  <c:v>849</c:v>
                </c:pt>
                <c:pt idx="14">
                  <c:v>847</c:v>
                </c:pt>
                <c:pt idx="15">
                  <c:v>843</c:v>
                </c:pt>
                <c:pt idx="16">
                  <c:v>839</c:v>
                </c:pt>
                <c:pt idx="17">
                  <c:v>828</c:v>
                </c:pt>
                <c:pt idx="18">
                  <c:v>823</c:v>
                </c:pt>
                <c:pt idx="19">
                  <c:v>821</c:v>
                </c:pt>
                <c:pt idx="20">
                  <c:v>811</c:v>
                </c:pt>
                <c:pt idx="21">
                  <c:v>804</c:v>
                </c:pt>
                <c:pt idx="22">
                  <c:v>801</c:v>
                </c:pt>
                <c:pt idx="23">
                  <c:v>796</c:v>
                </c:pt>
                <c:pt idx="24">
                  <c:v>783</c:v>
                </c:pt>
                <c:pt idx="25">
                  <c:v>772</c:v>
                </c:pt>
                <c:pt idx="26">
                  <c:v>761</c:v>
                </c:pt>
                <c:pt idx="27">
                  <c:v>755</c:v>
                </c:pt>
                <c:pt idx="28">
                  <c:v>745</c:v>
                </c:pt>
                <c:pt idx="29">
                  <c:v>734</c:v>
                </c:pt>
                <c:pt idx="30">
                  <c:v>722</c:v>
                </c:pt>
                <c:pt idx="31">
                  <c:v>710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7674416"/>
        <c:axId val="377674808"/>
      </c:lineChart>
      <c:catAx>
        <c:axId val="37767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70" baseline="0"/>
            </a:pPr>
            <a:endParaRPr lang="pt-PT"/>
          </a:p>
        </c:txPr>
        <c:crossAx val="377674808"/>
        <c:crosses val="autoZero"/>
        <c:auto val="1"/>
        <c:lblAlgn val="ctr"/>
        <c:lblOffset val="100"/>
        <c:noMultiLvlLbl val="0"/>
      </c:catAx>
      <c:valAx>
        <c:axId val="377674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776744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588444588777901"/>
          <c:y val="7.5575977669147906E-2"/>
          <c:w val="0.24840426087509801"/>
          <c:h val="0.89514435695538097"/>
        </c:manualLayout>
      </c:layout>
      <c:overlay val="0"/>
      <c:txPr>
        <a:bodyPr/>
        <a:lstStyle/>
        <a:p>
          <a:pPr>
            <a:defRPr sz="700" baseline="0"/>
          </a:pPr>
          <a:endParaRPr lang="pt-PT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0840C-37F4-45A6-8746-730A4CD081CD}" type="datetimeFigureOut">
              <a:rPr lang="pt-PT" smtClean="0"/>
              <a:pPr/>
              <a:t>09-11-2015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420A4-5B4E-4C95-9336-5C28CB8BD2EF}" type="slidenum">
              <a:rPr lang="pt-PT" smtClean="0"/>
              <a:pPr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377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420A4-5B4E-4C95-9336-5C28CB8BD2EF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38290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DEABF2-B7F7-46D0-A6FF-D50A00554617}" type="datetimeFigureOut">
              <a:rPr lang="en-US" smtClean="0"/>
              <a:pPr/>
              <a:t>11/9/2015</a:t>
            </a:fld>
            <a:endParaRPr lang="en-US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1A5A-066D-4209-A110-B34FD0075D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1600200"/>
            <a:ext cx="7992888" cy="4525963"/>
          </a:xfrm>
        </p:spPr>
        <p:txBody>
          <a:bodyPr/>
          <a:lstStyle/>
          <a:p>
            <a:r>
              <a:rPr lang="pt-BR" sz="4400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Consenso de </a:t>
            </a:r>
            <a:r>
              <a:rPr lang="pt-BR" sz="4400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Washington:</a:t>
            </a:r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0770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“o que </a:t>
            </a:r>
            <a:r>
              <a:rPr lang="es-ES" dirty="0" err="1" smtClean="0"/>
              <a:t>não</a:t>
            </a:r>
            <a:r>
              <a:rPr lang="es-ES" dirty="0" smtClean="0"/>
              <a:t> funciona” no Consenso de Washington?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642317"/>
            <a:ext cx="7956376" cy="621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60648"/>
            <a:ext cx="41148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60648"/>
            <a:ext cx="280035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785813"/>
            <a:ext cx="8280921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404664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8195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120" y="980728"/>
            <a:ext cx="8791880" cy="480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6275" y="620688"/>
            <a:ext cx="46577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648072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052736"/>
            <a:ext cx="189547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33056"/>
            <a:ext cx="1895475" cy="229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576" y="404664"/>
            <a:ext cx="7780338" cy="5174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077708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32656"/>
            <a:ext cx="8208912" cy="59766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71545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36912"/>
            <a:ext cx="8517632" cy="1143000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/>
              <a:t>Mas, a situação </a:t>
            </a:r>
            <a:r>
              <a:rPr lang="pt-PT" sz="2800" dirty="0" err="1" smtClean="0"/>
              <a:t>tambem</a:t>
            </a:r>
            <a:r>
              <a:rPr lang="pt-PT" sz="2800" dirty="0" smtClean="0"/>
              <a:t> mudou muito mais pelas circunstâncias políticas: o regresso a democracia permitia postular cambios e negociações num marco democrático, com claras perdas da influência politica dos sindicatos, o surgimento de uma esquerda pro mercado 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o contexto internacional mudou no sentido da baixa dos juros dos empréstimos, do aumento do investimento estrangeiro directo, apareceram outros actores, o investimento espanhol, </a:t>
            </a:r>
            <a:r>
              <a:rPr lang="pt-PT" sz="2800" dirty="0" err="1" smtClean="0"/>
              <a:t>holandes</a:t>
            </a:r>
            <a:r>
              <a:rPr lang="pt-PT" sz="2800" dirty="0" smtClean="0"/>
              <a:t>, </a:t>
            </a:r>
            <a:endParaRPr lang="pt-PT" sz="2800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445624" cy="1143000"/>
          </a:xfrm>
        </p:spPr>
        <p:txBody>
          <a:bodyPr>
            <a:noAutofit/>
          </a:bodyPr>
          <a:lstStyle/>
          <a:p>
            <a:pPr algn="just"/>
            <a:r>
              <a:rPr lang="pt-PT" sz="2800" dirty="0" smtClean="0"/>
              <a:t>O fim da política de sustituição de importações e a descidas das taxas alfandegarias levou a subida das importações, superando claramente as exportações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a apertura externa obriga a uma política cambial activa, mas que ainda era parte dos instrumentos de luta contra a inflação</a:t>
            </a:r>
            <a:br>
              <a:rPr lang="pt-PT" sz="2800" dirty="0" smtClean="0"/>
            </a:br>
            <a:r>
              <a:rPr lang="pt-PT" sz="2800" dirty="0" smtClean="0"/>
              <a:t/>
            </a:r>
            <a:br>
              <a:rPr lang="pt-PT" sz="2800" dirty="0" smtClean="0"/>
            </a:br>
            <a:r>
              <a:rPr lang="pt-PT" sz="2800" dirty="0" smtClean="0"/>
              <a:t>o investimento estrangeiro foi dirigido principalmente aos serviços e industria tradicional de exportação ( mineira, transportadora, alimentos, materias prima), </a:t>
            </a:r>
            <a:endParaRPr lang="pt-PT" sz="28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285719" y="1142986"/>
          <a:ext cx="8501122" cy="5429285"/>
        </p:xfrm>
        <a:graphic>
          <a:graphicData uri="http://schemas.openxmlformats.org/drawingml/2006/table">
            <a:tbl>
              <a:tblPr/>
              <a:tblGrid>
                <a:gridCol w="1989623"/>
                <a:gridCol w="640474"/>
                <a:gridCol w="778154"/>
                <a:gridCol w="851175"/>
                <a:gridCol w="709314"/>
                <a:gridCol w="709314"/>
                <a:gridCol w="680941"/>
                <a:gridCol w="680941"/>
                <a:gridCol w="680941"/>
                <a:gridCol w="780245"/>
              </a:tblGrid>
              <a:tr h="121279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Países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1990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1995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2001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2006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3366"/>
                    </a:solidFill>
                  </a:tcPr>
                </a:tc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latin typeface="Arial"/>
                        </a:rPr>
                        <a:t>Países </a:t>
                      </a:r>
                      <a:r>
                        <a:rPr lang="en-US" sz="1200" b="1" i="0" u="none" strike="noStrike" dirty="0" err="1">
                          <a:latin typeface="Arial"/>
                        </a:rPr>
                        <a:t>Desarrollados</a:t>
                      </a:r>
                      <a:endParaRPr lang="en-US" sz="1200" b="1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165.627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222.000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1.146.238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609.027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442.284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361.192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418.855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590.311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857.499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Países en Desarrollo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35.892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115.963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256.088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212.017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166.318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178.699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283.030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314.316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379.070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437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 dirty="0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n-US" sz="1200" b="0" i="0" u="none" strike="noStrike">
                        <a:latin typeface="Arial"/>
                      </a:endParaRP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latin typeface="Arial"/>
                        </a:rPr>
                        <a:t>Africa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2.806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5.655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9.685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19.979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latin typeface="Arial"/>
                        </a:rPr>
                        <a:t>13.571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18.677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18.018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29.648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>
                          <a:latin typeface="Arial"/>
                        </a:rPr>
                        <a:t>35.544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8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América Latina y Caribe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9.748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29.610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97.803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78.464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54.317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44.692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94.290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75.541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83.753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39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>
                          <a:latin typeface="Arial"/>
                        </a:rPr>
                        <a:t>Total Mundo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201.594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342.592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1.411.366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832.567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621.995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>
                          <a:latin typeface="Arial"/>
                        </a:rPr>
                        <a:t>564.078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742.143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945.795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1" i="0" u="none" strike="noStrike" dirty="0">
                          <a:latin typeface="Arial"/>
                        </a:rPr>
                        <a:t>1.305.852  </a:t>
                      </a:r>
                    </a:p>
                  </a:txBody>
                  <a:tcPr marL="7633" marR="7633" marT="763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80920" cy="88235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IDE 1990-2006 mundial </a:t>
            </a:r>
            <a:r>
              <a:rPr lang="pt-PT" sz="2400" dirty="0" smtClean="0"/>
              <a:t>(</a:t>
            </a:r>
            <a:r>
              <a:rPr lang="pt-PT" sz="2000" dirty="0" smtClean="0"/>
              <a:t>milhões de u$a dollares)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Agenda incompleta</a:t>
            </a:r>
            <a:br>
              <a:rPr lang="es-ES" dirty="0" smtClean="0"/>
            </a:br>
            <a:endParaRPr lang="pt-PT" dirty="0"/>
          </a:p>
        </p:txBody>
      </p:sp>
      <p:sp>
        <p:nvSpPr>
          <p:cNvPr id="3" name="Rectangle 2"/>
          <p:cNvSpPr/>
          <p:nvPr/>
        </p:nvSpPr>
        <p:spPr>
          <a:xfrm>
            <a:off x="539552" y="1988840"/>
            <a:ext cx="79928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1.que </a:t>
            </a:r>
            <a:r>
              <a:rPr lang="es-ES" sz="2800" dirty="0" err="1" smtClean="0"/>
              <a:t>passo</a:t>
            </a:r>
            <a:r>
              <a:rPr lang="es-ES" sz="2800" dirty="0" smtClean="0"/>
              <a:t> </a:t>
            </a:r>
            <a:r>
              <a:rPr lang="es-ES" sz="2800" dirty="0" err="1" smtClean="0"/>
              <a:t>com</a:t>
            </a:r>
            <a:r>
              <a:rPr lang="es-ES" sz="2800" dirty="0" smtClean="0"/>
              <a:t> o </a:t>
            </a:r>
            <a:r>
              <a:rPr lang="es-ES" sz="2800" dirty="0" err="1" smtClean="0"/>
              <a:t>crescimento</a:t>
            </a:r>
            <a:r>
              <a:rPr lang="es-ES" sz="2800" dirty="0" smtClean="0"/>
              <a:t> económico?</a:t>
            </a:r>
          </a:p>
          <a:p>
            <a:endParaRPr lang="es-ES" sz="28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539552" y="371703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smtClean="0"/>
              <a:t>2. </a:t>
            </a:r>
            <a:r>
              <a:rPr lang="es-ES" sz="2800" dirty="0" err="1" smtClean="0"/>
              <a:t>Melhorou</a:t>
            </a:r>
            <a:r>
              <a:rPr lang="es-ES" sz="2800" dirty="0" smtClean="0"/>
              <a:t> a </a:t>
            </a:r>
            <a:r>
              <a:rPr lang="es-ES" sz="2800" dirty="0" err="1" smtClean="0"/>
              <a:t>balança</a:t>
            </a:r>
            <a:r>
              <a:rPr lang="es-ES" sz="2800" dirty="0" smtClean="0"/>
              <a:t> </a:t>
            </a:r>
            <a:r>
              <a:rPr lang="es-ES" sz="2800" dirty="0" err="1" smtClean="0"/>
              <a:t>corrente</a:t>
            </a:r>
            <a:r>
              <a:rPr lang="es-ES" sz="2800" dirty="0" smtClean="0"/>
              <a:t> ?</a:t>
            </a:r>
          </a:p>
          <a:p>
            <a:endParaRPr lang="es-ES" sz="2800" dirty="0" smtClean="0"/>
          </a:p>
          <a:p>
            <a:endParaRPr lang="es-ES" sz="2800" dirty="0" smtClean="0"/>
          </a:p>
          <a:p>
            <a:r>
              <a:rPr lang="es-ES" sz="2800" dirty="0" smtClean="0"/>
              <a:t> 3. que </a:t>
            </a:r>
            <a:r>
              <a:rPr lang="es-ES" sz="2800" dirty="0" err="1" smtClean="0"/>
              <a:t>aconteceu</a:t>
            </a:r>
            <a:r>
              <a:rPr lang="es-ES" sz="2800" dirty="0" smtClean="0"/>
              <a:t> ao </a:t>
            </a:r>
            <a:r>
              <a:rPr lang="es-ES" sz="2800" dirty="0" err="1" smtClean="0"/>
              <a:t>serviço</a:t>
            </a:r>
            <a:r>
              <a:rPr lang="es-ES" sz="2800" dirty="0" smtClean="0"/>
              <a:t> da </a:t>
            </a:r>
            <a:r>
              <a:rPr lang="es-ES" sz="2800" dirty="0" err="1" smtClean="0"/>
              <a:t>dívidas</a:t>
            </a:r>
            <a:r>
              <a:rPr lang="es-ES" sz="2800" dirty="0" smtClean="0"/>
              <a:t> 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5083577"/>
              </p:ext>
            </p:extLst>
          </p:nvPr>
        </p:nvGraphicFramePr>
        <p:xfrm>
          <a:off x="323528" y="692696"/>
          <a:ext cx="7992890" cy="5852160"/>
        </p:xfrm>
        <a:graphic>
          <a:graphicData uri="http://schemas.openxmlformats.org/drawingml/2006/table">
            <a:tbl>
              <a:tblPr/>
              <a:tblGrid>
                <a:gridCol w="1660170"/>
                <a:gridCol w="693997"/>
                <a:gridCol w="693997"/>
                <a:gridCol w="693997"/>
                <a:gridCol w="607247"/>
                <a:gridCol w="607247"/>
                <a:gridCol w="607247"/>
                <a:gridCol w="607247"/>
                <a:gridCol w="607247"/>
                <a:gridCol w="607247"/>
                <a:gridCol w="607247"/>
              </a:tblGrid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endParaRPr lang="pt-PT" sz="16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América Latina e Caribe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6758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11065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12506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10359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23706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24878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39329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55222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59934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70275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Argentina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1836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2439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3218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2059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2480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3756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4937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4924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4175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20000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Bolívia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391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870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745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Brasil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89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1924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801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2035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3475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11666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18608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29192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26500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Chile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654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697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600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1672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3445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3353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1842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Colombia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484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433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679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1297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712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2795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2509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México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2549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4742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4393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4389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10973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9526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9186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12831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10238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Uruguai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...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113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164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Paraguai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84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137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246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350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09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outros  países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770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2531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1545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1493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4811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4502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6445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9501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10710</a:t>
                      </a:r>
                      <a:endParaRPr lang="pt-P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pt-PT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7885</a:t>
                      </a:r>
                      <a:endParaRPr lang="pt-P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1115616" y="19363"/>
            <a:ext cx="704689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Quadro Fluxos de investimento estrangeiro em América Latina, 1990-1999, por países, em milhões de dólares</a:t>
            </a:r>
            <a:endParaRPr kumimoji="0" lang="pt-PT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0" y="623731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Fonte Cepal, Balance preliminar de las economias latinoamericanas 1999, Santiago de Chile, 1999</a:t>
            </a: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>
          <a:xfrm>
            <a:off x="8536384" y="2060848"/>
            <a:ext cx="576064" cy="4571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rved Left Arrow 3"/>
          <p:cNvSpPr/>
          <p:nvPr/>
        </p:nvSpPr>
        <p:spPr>
          <a:xfrm>
            <a:off x="8472884" y="3356992"/>
            <a:ext cx="648072" cy="72008"/>
          </a:xfrm>
          <a:prstGeom prst="curved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23528" y="1340768"/>
          <a:ext cx="84249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403648" y="586749"/>
            <a:ext cx="6012160" cy="7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63480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América Latina e Caribe: Privatizações e licitações com participação de  investidores estrangeiros, em mais de 1000 milhões de dólares, segundo alguns sectores, 1998-1999, (em milhões de dólares)</a:t>
            </a:r>
            <a:endParaRPr kumimoji="0" lang="es-ES_tradnl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6021288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pt-PT" sz="20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Fonte</a:t>
            </a:r>
            <a:r>
              <a:rPr lang="es-ES_tradnl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s-ES_tradnl" sz="1200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Cepal</a:t>
            </a:r>
            <a:r>
              <a:rPr lang="es-ES_tradnl" sz="12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Centro  de información de la Unidad de Inversiones y estrategias empresariales,  1999.</a:t>
            </a:r>
            <a:endParaRPr lang="es-ES_tradnl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00417"/>
              </p:ext>
            </p:extLst>
          </p:nvPr>
        </p:nvGraphicFramePr>
        <p:xfrm>
          <a:off x="251520" y="908720"/>
          <a:ext cx="8496946" cy="4937760"/>
        </p:xfrm>
        <a:graphic>
          <a:graphicData uri="http://schemas.openxmlformats.org/drawingml/2006/table">
            <a:tbl>
              <a:tblPr/>
              <a:tblGrid>
                <a:gridCol w="2126295"/>
                <a:gridCol w="1084316"/>
                <a:gridCol w="927902"/>
                <a:gridCol w="1339519"/>
                <a:gridCol w="672700"/>
                <a:gridCol w="839697"/>
                <a:gridCol w="1506517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Europa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Estados Unidos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Japão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pt-PT" sz="1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-07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-07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r>
                        <a:rPr lang="pt-PT" sz="18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-07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Argentina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5700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17,7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3825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103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Brasil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10420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32,3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17311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40,2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1815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76,8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Mercosur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16651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51,6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21291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49,5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1917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81,2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Chile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3195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9,9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3199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2,1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Pacto Andino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7257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4861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Mexico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4611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14,3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11629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8,2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Centroamerica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1124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2,8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America Latina e Caribe</a:t>
                      </a:r>
                      <a:endParaRPr lang="pt-PT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32285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43015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2362</a:t>
                      </a:r>
                      <a:endParaRPr lang="pt-P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PT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pt-P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755576" y="188640"/>
            <a:ext cx="7632848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-36501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América Latina e Caribe: Fluxos de inversão estrangeira directa  provenientes da Europa,  Estados Unidos e Japão, 1995-1997(saídas netas, em milhões de dólares)</a:t>
            </a:r>
            <a:endParaRPr kumimoji="0" lang="pt-PT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6021288"/>
            <a:ext cx="123623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PT" sz="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Fonte BID/IRELA,1999</a:t>
            </a:r>
            <a:endParaRPr lang="pt-PT" sz="4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323528" y="1484784"/>
          <a:ext cx="8424936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467544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b="1" dirty="0" err="1" smtClean="0">
                <a:latin typeface="Times New Roman"/>
              </a:rPr>
              <a:t>América,Latina</a:t>
            </a:r>
            <a:r>
              <a:rPr lang="en-US" b="1" dirty="0" smtClean="0">
                <a:latin typeface="Times New Roman"/>
              </a:rPr>
              <a:t> , </a:t>
            </a:r>
            <a:r>
              <a:rPr lang="es-ES" b="1" dirty="0" smtClean="0">
                <a:latin typeface="Times New Roman"/>
              </a:rPr>
              <a:t>Formación bruta de capital fijo por habitante, </a:t>
            </a:r>
            <a:r>
              <a:rPr lang="en-US" dirty="0" smtClean="0">
                <a:latin typeface="Times New Roman"/>
              </a:rPr>
              <a:t>(</a:t>
            </a:r>
            <a:r>
              <a:rPr lang="en-US" dirty="0" err="1" smtClean="0">
                <a:latin typeface="Times New Roman"/>
              </a:rPr>
              <a:t>Dólares</a:t>
            </a:r>
            <a:r>
              <a:rPr lang="en-US" dirty="0" smtClean="0">
                <a:latin typeface="Times New Roman"/>
              </a:rPr>
              <a:t> a </a:t>
            </a:r>
            <a:r>
              <a:rPr lang="en-US" dirty="0" err="1" smtClean="0">
                <a:latin typeface="Times New Roman"/>
              </a:rPr>
              <a:t>precios</a:t>
            </a:r>
            <a:r>
              <a:rPr lang="en-US" dirty="0" smtClean="0">
                <a:latin typeface="Times New Roman"/>
              </a:rPr>
              <a:t> </a:t>
            </a:r>
            <a:r>
              <a:rPr lang="en-US" dirty="0" err="1" smtClean="0">
                <a:latin typeface="Times New Roman"/>
              </a:rPr>
              <a:t>constantes</a:t>
            </a:r>
            <a:r>
              <a:rPr lang="en-US" dirty="0" smtClean="0">
                <a:latin typeface="Times New Roman"/>
              </a:rPr>
              <a:t> de 2000)</a:t>
            </a:r>
            <a:endParaRPr lang="en-US" dirty="0">
              <a:latin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Razões</a:t>
            </a:r>
            <a:r>
              <a:rPr lang="es-ES" dirty="0" smtClean="0"/>
              <a:t> porque o CW </a:t>
            </a:r>
            <a:r>
              <a:rPr lang="es-ES" dirty="0" err="1" smtClean="0"/>
              <a:t>não</a:t>
            </a:r>
            <a:r>
              <a:rPr lang="es-ES" dirty="0" smtClean="0"/>
              <a:t> funciona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426" y="1124744"/>
            <a:ext cx="8775700" cy="4939829"/>
          </a:xfrm>
        </p:spPr>
        <p:txBody>
          <a:bodyPr/>
          <a:lstStyle/>
          <a:p>
            <a:r>
              <a:rPr lang="es-ES" dirty="0" smtClean="0"/>
              <a:t>Se </a:t>
            </a:r>
            <a:r>
              <a:rPr lang="es-ES" dirty="0" err="1" smtClean="0"/>
              <a:t>mantêm</a:t>
            </a:r>
            <a:r>
              <a:rPr lang="es-ES" dirty="0" smtClean="0"/>
              <a:t> a </a:t>
            </a:r>
            <a:r>
              <a:rPr lang="es-ES" dirty="0" err="1" smtClean="0"/>
              <a:t>desigualdade</a:t>
            </a:r>
            <a:endParaRPr lang="es-ES" dirty="0" smtClean="0"/>
          </a:p>
          <a:p>
            <a:r>
              <a:rPr lang="es-ES" dirty="0" err="1" smtClean="0"/>
              <a:t>Não</a:t>
            </a:r>
            <a:r>
              <a:rPr lang="es-ES" dirty="0" smtClean="0"/>
              <a:t> </a:t>
            </a:r>
            <a:r>
              <a:rPr lang="es-ES" dirty="0" err="1" smtClean="0"/>
              <a:t>disminui</a:t>
            </a:r>
            <a:r>
              <a:rPr lang="es-ES" dirty="0" smtClean="0"/>
              <a:t> a pobreza </a:t>
            </a:r>
            <a:r>
              <a:rPr lang="es-ES" dirty="0" err="1" smtClean="0"/>
              <a:t>em</a:t>
            </a:r>
            <a:r>
              <a:rPr lang="es-ES" dirty="0" smtClean="0"/>
              <a:t> términos absolutos</a:t>
            </a:r>
          </a:p>
          <a:p>
            <a:r>
              <a:rPr lang="es-ES" dirty="0" err="1" smtClean="0"/>
              <a:t>Não</a:t>
            </a:r>
            <a:r>
              <a:rPr lang="es-ES" dirty="0" smtClean="0"/>
              <a:t> aumenta significativamente o </a:t>
            </a:r>
            <a:r>
              <a:rPr lang="es-ES" dirty="0" err="1" smtClean="0"/>
              <a:t>emprego</a:t>
            </a:r>
            <a:endParaRPr lang="es-ES" dirty="0" smtClean="0"/>
          </a:p>
          <a:p>
            <a:pPr lvl="1"/>
            <a:endParaRPr lang="es-ES" dirty="0" smtClean="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3284984"/>
            <a:ext cx="4737100" cy="3205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6464300"/>
            <a:ext cx="5118100" cy="393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8748463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60648"/>
            <a:ext cx="30384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7"/>
            <a:ext cx="8892480" cy="5832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60648"/>
            <a:ext cx="5057775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60648"/>
            <a:ext cx="222885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556792"/>
            <a:ext cx="8193088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15227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695385"/>
              </p:ext>
            </p:extLst>
          </p:nvPr>
        </p:nvGraphicFramePr>
        <p:xfrm>
          <a:off x="395536" y="764704"/>
          <a:ext cx="842493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993727"/>
              </p:ext>
            </p:extLst>
          </p:nvPr>
        </p:nvGraphicFramePr>
        <p:xfrm>
          <a:off x="2267744" y="6309320"/>
          <a:ext cx="4064000" cy="335280"/>
        </p:xfrm>
        <a:graphic>
          <a:graphicData uri="http://schemas.openxmlformats.org/drawingml/2006/table">
            <a:tbl>
              <a:tblPr/>
              <a:tblGrid>
                <a:gridCol w="1551363"/>
                <a:gridCol w="1294389"/>
                <a:gridCol w="609124"/>
                <a:gridCol w="609124"/>
              </a:tblGrid>
              <a:tr h="16764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/>
                        </a:rPr>
                        <a:t>Total labour force and agriculture labour force, annual, 1980-2020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effectLst/>
                          <a:latin typeface="Arial"/>
                        </a:rPr>
                        <a:t>UNCTAD, UNCTADstat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PT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634082"/>
          </a:xfrm>
        </p:spPr>
        <p:txBody>
          <a:bodyPr>
            <a:normAutofit fontScale="90000"/>
          </a:bodyPr>
          <a:lstStyle/>
          <a:p>
            <a:r>
              <a:rPr lang="pt-PT" sz="3200" dirty="0" smtClean="0"/>
              <a:t>Não cresce o emprego significativamente excepto no Brasil, e Colombia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299093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017713"/>
            <a:ext cx="8559800" cy="4579937"/>
          </a:xfrm>
        </p:spPr>
        <p:txBody>
          <a:bodyPr/>
          <a:lstStyle/>
          <a:p>
            <a:r>
              <a:rPr lang="es-ES" sz="2800" dirty="0" err="1" smtClean="0"/>
              <a:t>Instituições</a:t>
            </a:r>
            <a:r>
              <a:rPr lang="es-ES" sz="2800" dirty="0" smtClean="0"/>
              <a:t>, </a:t>
            </a:r>
            <a:r>
              <a:rPr lang="es-ES" sz="2800" dirty="0" err="1" smtClean="0"/>
              <a:t>não</a:t>
            </a:r>
            <a:r>
              <a:rPr lang="es-ES" sz="2800" dirty="0" smtClean="0"/>
              <a:t> basta com reforma, com decretos, hacen falta instituciones para que </a:t>
            </a:r>
            <a:r>
              <a:rPr lang="es-ES" sz="2800" dirty="0" err="1" smtClean="0"/>
              <a:t>funcionem</a:t>
            </a:r>
            <a:r>
              <a:rPr lang="es-ES" sz="2800" dirty="0" smtClean="0"/>
              <a:t> os mercados</a:t>
            </a:r>
          </a:p>
          <a:p>
            <a:pPr lvl="1"/>
            <a:r>
              <a:rPr lang="es-ES" sz="2400" dirty="0" err="1" smtClean="0"/>
              <a:t>Regulação</a:t>
            </a:r>
            <a:r>
              <a:rPr lang="es-ES" sz="2400" dirty="0" smtClean="0"/>
              <a:t> de monopolios e oligopolios</a:t>
            </a:r>
          </a:p>
          <a:p>
            <a:pPr lvl="1"/>
            <a:r>
              <a:rPr lang="es-ES" sz="2400" dirty="0" err="1" smtClean="0"/>
              <a:t>Moeda</a:t>
            </a:r>
            <a:r>
              <a:rPr lang="es-ES" sz="2400" dirty="0" smtClean="0"/>
              <a:t> </a:t>
            </a:r>
            <a:r>
              <a:rPr lang="es-ES" sz="2400" dirty="0" err="1" smtClean="0"/>
              <a:t>estável</a:t>
            </a:r>
            <a:r>
              <a:rPr lang="es-ES" sz="2400" dirty="0" smtClean="0"/>
              <a:t> e </a:t>
            </a:r>
            <a:r>
              <a:rPr lang="es-ES" sz="2400" dirty="0" err="1" smtClean="0"/>
              <a:t>regulação</a:t>
            </a:r>
            <a:r>
              <a:rPr lang="es-ES" sz="2400" dirty="0" smtClean="0"/>
              <a:t> bancaria</a:t>
            </a:r>
          </a:p>
          <a:p>
            <a:pPr lvl="1"/>
            <a:r>
              <a:rPr lang="es-ES" sz="2400" dirty="0" smtClean="0"/>
              <a:t>Sistema judicial e policía que </a:t>
            </a:r>
            <a:r>
              <a:rPr lang="es-ES" sz="2400" dirty="0" err="1" smtClean="0"/>
              <a:t>permitam</a:t>
            </a:r>
            <a:r>
              <a:rPr lang="es-ES" sz="2400" dirty="0" smtClean="0"/>
              <a:t> que se </a:t>
            </a:r>
            <a:r>
              <a:rPr lang="es-ES" sz="2400" dirty="0" err="1" smtClean="0"/>
              <a:t>cumpran</a:t>
            </a:r>
            <a:r>
              <a:rPr lang="es-ES" sz="2400" dirty="0" smtClean="0"/>
              <a:t> os contratos (problemas de corrupción)</a:t>
            </a:r>
          </a:p>
          <a:p>
            <a:r>
              <a:rPr lang="es-ES" sz="2800" dirty="0" smtClean="0"/>
              <a:t>Estado, </a:t>
            </a:r>
            <a:r>
              <a:rPr lang="es-ES" sz="2800" dirty="0" err="1" smtClean="0"/>
              <a:t>frequentemente</a:t>
            </a:r>
            <a:r>
              <a:rPr lang="es-ES" sz="2800" dirty="0" smtClean="0"/>
              <a:t>  capturado pelos </a:t>
            </a:r>
            <a:r>
              <a:rPr lang="es-ES" sz="2800" dirty="0" err="1" smtClean="0"/>
              <a:t>interesses</a:t>
            </a:r>
            <a:r>
              <a:rPr lang="es-ES" sz="2800" dirty="0" smtClean="0"/>
              <a:t> das elites e grupos de poder</a:t>
            </a:r>
          </a:p>
          <a:p>
            <a:pPr lvl="1"/>
            <a:endParaRPr lang="es-ES" sz="2400" dirty="0" smtClean="0"/>
          </a:p>
          <a:p>
            <a:endParaRPr lang="es-ES" sz="2800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ES" sz="4000" dirty="0" err="1"/>
              <a:t>Razões</a:t>
            </a:r>
            <a:r>
              <a:rPr lang="es-ES" sz="4000" dirty="0"/>
              <a:t> porque o CW </a:t>
            </a:r>
            <a:r>
              <a:rPr lang="es-ES" sz="4000" dirty="0" err="1"/>
              <a:t>não</a:t>
            </a:r>
            <a:r>
              <a:rPr lang="es-ES" sz="4000" dirty="0"/>
              <a:t> funciona</a:t>
            </a:r>
            <a:endParaRPr kumimoji="0" lang="es-E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424936" cy="4718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692696"/>
            <a:ext cx="73628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187624" y="594928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Melhorou</a:t>
            </a:r>
            <a:r>
              <a:rPr lang="es-ES" dirty="0"/>
              <a:t> relativamente </a:t>
            </a:r>
            <a:r>
              <a:rPr lang="es-ES" dirty="0" err="1"/>
              <a:t>aos</a:t>
            </a:r>
            <a:r>
              <a:rPr lang="es-ES" dirty="0"/>
              <a:t> anos 80,  mas as </a:t>
            </a:r>
            <a:r>
              <a:rPr lang="es-ES" dirty="0" err="1"/>
              <a:t>taxas</a:t>
            </a:r>
            <a:r>
              <a:rPr lang="es-ES" dirty="0"/>
              <a:t> </a:t>
            </a:r>
            <a:r>
              <a:rPr lang="es-ES" dirty="0" err="1"/>
              <a:t>são</a:t>
            </a:r>
            <a:r>
              <a:rPr lang="es-ES" dirty="0"/>
              <a:t> </a:t>
            </a:r>
            <a:r>
              <a:rPr lang="es-ES" dirty="0" err="1"/>
              <a:t>mais</a:t>
            </a:r>
            <a:r>
              <a:rPr lang="es-ES" dirty="0"/>
              <a:t> </a:t>
            </a:r>
            <a:r>
              <a:rPr lang="es-ES" dirty="0" err="1"/>
              <a:t>baixas</a:t>
            </a:r>
            <a:r>
              <a:rPr lang="es-ES" dirty="0"/>
              <a:t> </a:t>
            </a:r>
            <a:r>
              <a:rPr lang="es-ES" dirty="0" err="1"/>
              <a:t>em</a:t>
            </a:r>
            <a:r>
              <a:rPr lang="es-ES" dirty="0"/>
              <a:t> </a:t>
            </a:r>
            <a:r>
              <a:rPr lang="es-ES" dirty="0" err="1" smtClean="0"/>
              <a:t>média</a:t>
            </a:r>
            <a:r>
              <a:rPr lang="es-ES" dirty="0" smtClean="0"/>
              <a:t> </a:t>
            </a:r>
            <a:r>
              <a:rPr lang="es-ES" dirty="0"/>
              <a:t>que nos 60 e 70´s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Razões</a:t>
            </a:r>
            <a:r>
              <a:rPr lang="es-ES" dirty="0"/>
              <a:t> porque o CW </a:t>
            </a:r>
            <a:r>
              <a:rPr lang="es-ES" dirty="0" err="1"/>
              <a:t>não</a:t>
            </a:r>
            <a:r>
              <a:rPr lang="es-ES" dirty="0"/>
              <a:t> funciona</a:t>
            </a:r>
            <a:endParaRPr lang="es-E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17713"/>
            <a:ext cx="8486775" cy="4506912"/>
          </a:xfrm>
        </p:spPr>
        <p:txBody>
          <a:bodyPr/>
          <a:lstStyle/>
          <a:p>
            <a:pPr lvl="1"/>
            <a:r>
              <a:rPr lang="es-ES" sz="3200" dirty="0" err="1" smtClean="0"/>
              <a:t>Inflação</a:t>
            </a:r>
            <a:r>
              <a:rPr lang="es-ES" sz="3200" dirty="0" smtClean="0"/>
              <a:t> </a:t>
            </a:r>
          </a:p>
          <a:p>
            <a:pPr lvl="2"/>
            <a:r>
              <a:rPr lang="es-ES" sz="2800" dirty="0" smtClean="0"/>
              <a:t>Para </a:t>
            </a:r>
            <a:r>
              <a:rPr lang="es-ES" sz="2800" dirty="0" err="1" smtClean="0"/>
              <a:t>além</a:t>
            </a:r>
            <a:r>
              <a:rPr lang="es-ES" sz="2800" dirty="0" smtClean="0"/>
              <a:t> da disciplina fiscal, ¿qué </a:t>
            </a:r>
            <a:r>
              <a:rPr lang="es-ES" sz="2800" dirty="0" err="1" smtClean="0"/>
              <a:t>fazer</a:t>
            </a:r>
            <a:r>
              <a:rPr lang="es-ES" sz="2800" dirty="0" smtClean="0"/>
              <a:t> se </a:t>
            </a:r>
            <a:r>
              <a:rPr lang="es-ES" sz="2800" dirty="0" err="1" smtClean="0"/>
              <a:t>já</a:t>
            </a:r>
            <a:r>
              <a:rPr lang="es-ES" sz="2800" dirty="0" smtClean="0"/>
              <a:t> ha uma </a:t>
            </a:r>
            <a:r>
              <a:rPr lang="es-ES" sz="2800" dirty="0" err="1" smtClean="0"/>
              <a:t>inflação</a:t>
            </a:r>
            <a:r>
              <a:rPr lang="es-ES" sz="2800" dirty="0" smtClean="0"/>
              <a:t> importante?</a:t>
            </a:r>
          </a:p>
          <a:p>
            <a:pPr lvl="1"/>
            <a:r>
              <a:rPr lang="es-ES" sz="3200" dirty="0" err="1" smtClean="0"/>
              <a:t>Serviço</a:t>
            </a:r>
            <a:r>
              <a:rPr lang="es-ES" sz="3200" dirty="0" smtClean="0"/>
              <a:t> da </a:t>
            </a:r>
            <a:r>
              <a:rPr lang="es-ES" sz="3200" dirty="0" err="1" smtClean="0"/>
              <a:t>dívida</a:t>
            </a:r>
            <a:r>
              <a:rPr lang="es-ES" sz="3200" dirty="0" smtClean="0"/>
              <a:t> </a:t>
            </a:r>
          </a:p>
          <a:p>
            <a:pPr lvl="2"/>
            <a:r>
              <a:rPr lang="es-ES" sz="2800" dirty="0" smtClean="0"/>
              <a:t>Para </a:t>
            </a:r>
            <a:r>
              <a:rPr lang="es-ES" sz="2800" dirty="0" err="1" smtClean="0"/>
              <a:t>além</a:t>
            </a:r>
            <a:r>
              <a:rPr lang="es-ES" sz="2800" dirty="0" smtClean="0"/>
              <a:t> da disciplina fiscal ¿qué </a:t>
            </a:r>
            <a:r>
              <a:rPr lang="es-ES" sz="2800" dirty="0" err="1" smtClean="0"/>
              <a:t>fazer</a:t>
            </a:r>
            <a:r>
              <a:rPr lang="es-ES" sz="2800" dirty="0" smtClean="0"/>
              <a:t> se </a:t>
            </a:r>
            <a:r>
              <a:rPr lang="es-ES" sz="2800" dirty="0" err="1" smtClean="0"/>
              <a:t>já</a:t>
            </a:r>
            <a:r>
              <a:rPr lang="es-ES" sz="2800" dirty="0" smtClean="0"/>
              <a:t> ha </a:t>
            </a:r>
            <a:r>
              <a:rPr lang="es-ES" sz="2800" dirty="0" err="1" smtClean="0"/>
              <a:t>uma</a:t>
            </a:r>
            <a:r>
              <a:rPr lang="es-ES" sz="2800" dirty="0" smtClean="0"/>
              <a:t> </a:t>
            </a:r>
            <a:r>
              <a:rPr lang="es-ES" sz="2800" dirty="0" err="1" smtClean="0"/>
              <a:t>dívida</a:t>
            </a:r>
            <a:r>
              <a:rPr lang="es-ES" sz="2800" dirty="0" smtClean="0"/>
              <a:t> importante?</a:t>
            </a:r>
          </a:p>
          <a:p>
            <a:pPr lvl="1">
              <a:buFont typeface="Wingdings" pitchFamily="2" charset="2"/>
              <a:buNone/>
            </a:pPr>
            <a:endParaRPr lang="es-E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Novas agendas para superar o Consenso de Washington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2017713"/>
            <a:ext cx="8775700" cy="4651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sz="2800" dirty="0" smtClean="0"/>
              <a:t>estructurar o debate sobre </a:t>
            </a:r>
            <a:r>
              <a:rPr lang="es-ES" sz="2800" dirty="0" err="1" smtClean="0"/>
              <a:t>quatro</a:t>
            </a:r>
            <a:r>
              <a:rPr lang="es-ES" sz="2800" dirty="0" smtClean="0"/>
              <a:t> puntos ():</a:t>
            </a:r>
            <a:endParaRPr lang="es-ES" sz="2800" i="1" dirty="0" smtClean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i="1" dirty="0" smtClean="0">
                <a:solidFill>
                  <a:schemeClr val="tx2">
                    <a:lumMod val="75000"/>
                  </a:schemeClr>
                </a:solidFill>
              </a:rPr>
              <a:t>Crisis </a:t>
            </a:r>
            <a:r>
              <a:rPr lang="es-ES" i="1" dirty="0" err="1" smtClean="0">
                <a:solidFill>
                  <a:schemeClr val="tx2">
                    <a:lumMod val="75000"/>
                  </a:schemeClr>
                </a:solidFill>
              </a:rPr>
              <a:t>proofing</a:t>
            </a:r>
            <a:endParaRPr lang="es-ES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Segunda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geração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(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cepal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Políticas para a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inclusão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social(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cepal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Aprofundar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e reformar a 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primeira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 generación de reformas(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cepal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s-ES" sz="2400" dirty="0" smtClean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84784"/>
            <a:ext cx="870356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_tradnl" dirty="0" smtClean="0"/>
              <a:t>O qué </a:t>
            </a:r>
            <a:r>
              <a:rPr lang="es-ES_tradnl" dirty="0" err="1" smtClean="0"/>
              <a:t>fazer</a:t>
            </a:r>
            <a:r>
              <a:rPr lang="es-ES_tradnl" dirty="0" smtClean="0"/>
              <a:t> para que América Latina </a:t>
            </a:r>
            <a:r>
              <a:rPr lang="es-ES_tradnl" dirty="0" err="1" smtClean="0"/>
              <a:t>seja</a:t>
            </a:r>
            <a:r>
              <a:rPr lang="es-ES_tradnl" dirty="0" smtClean="0"/>
              <a:t> menos </a:t>
            </a:r>
            <a:r>
              <a:rPr lang="es-ES_tradnl" dirty="0" err="1" smtClean="0"/>
              <a:t>vulnerável</a:t>
            </a:r>
            <a:r>
              <a:rPr lang="es-ES_tradnl" dirty="0" smtClean="0"/>
              <a:t> </a:t>
            </a:r>
            <a:r>
              <a:rPr lang="es-ES_tradnl" dirty="0" err="1" smtClean="0"/>
              <a:t>aos</a:t>
            </a:r>
            <a:r>
              <a:rPr lang="es-ES_tradnl" dirty="0" smtClean="0"/>
              <a:t> choques externos</a:t>
            </a:r>
          </a:p>
          <a:p>
            <a:pPr lvl="1">
              <a:lnSpc>
                <a:spcPct val="90000"/>
              </a:lnSpc>
            </a:pPr>
            <a:r>
              <a:rPr lang="es-ES" dirty="0" smtClean="0"/>
              <a:t>I</a:t>
            </a:r>
            <a:r>
              <a:rPr lang="es-ES_tradnl" dirty="0" err="1" smtClean="0"/>
              <a:t>nstabilidade</a:t>
            </a:r>
            <a:r>
              <a:rPr lang="es-ES_tradnl" dirty="0" smtClean="0"/>
              <a:t> nos anos  90. </a:t>
            </a:r>
            <a:r>
              <a:rPr lang="es-ES" dirty="0" smtClean="0">
                <a:cs typeface="Times New Roman" pitchFamily="18" charset="0"/>
              </a:rPr>
              <a:t>Extrema v</a:t>
            </a:r>
            <a:r>
              <a:rPr lang="es-ES_tradnl" dirty="0" err="1" smtClean="0">
                <a:cs typeface="Times New Roman" pitchFamily="18" charset="0"/>
              </a:rPr>
              <a:t>olatilidade</a:t>
            </a:r>
            <a:r>
              <a:rPr lang="es-ES_tradnl" dirty="0" smtClean="0">
                <a:cs typeface="Times New Roman" pitchFamily="18" charset="0"/>
              </a:rPr>
              <a:t> do crecimiento, a </a:t>
            </a:r>
            <a:r>
              <a:rPr lang="es-ES_tradnl" dirty="0" err="1" smtClean="0">
                <a:cs typeface="Times New Roman" pitchFamily="18" charset="0"/>
              </a:rPr>
              <a:t>maior</a:t>
            </a:r>
            <a:r>
              <a:rPr lang="es-ES_tradnl" dirty="0" smtClean="0">
                <a:cs typeface="Times New Roman" pitchFamily="18" charset="0"/>
              </a:rPr>
              <a:t> de todas as </a:t>
            </a:r>
            <a:r>
              <a:rPr lang="es-ES_tradnl" dirty="0" err="1" smtClean="0">
                <a:cs typeface="Times New Roman" pitchFamily="18" charset="0"/>
              </a:rPr>
              <a:t>regiões</a:t>
            </a:r>
            <a:r>
              <a:rPr lang="es-ES_tradnl" dirty="0" smtClean="0">
                <a:cs typeface="Times New Roman" pitchFamily="18" charset="0"/>
              </a:rPr>
              <a:t> </a:t>
            </a:r>
            <a:r>
              <a:rPr lang="es-ES_tradnl" dirty="0" err="1" smtClean="0">
                <a:cs typeface="Times New Roman" pitchFamily="18" charset="0"/>
              </a:rPr>
              <a:t>em</a:t>
            </a:r>
            <a:r>
              <a:rPr lang="es-ES_tradnl" dirty="0" smtClean="0">
                <a:cs typeface="Times New Roman" pitchFamily="18" charset="0"/>
              </a:rPr>
              <a:t> </a:t>
            </a:r>
            <a:r>
              <a:rPr lang="es-ES_tradnl" dirty="0" err="1" smtClean="0">
                <a:cs typeface="Times New Roman" pitchFamily="18" charset="0"/>
              </a:rPr>
              <a:t>desenvolvimento</a:t>
            </a:r>
            <a:endParaRPr lang="es-ES_tradnl" dirty="0" smtClean="0"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s-ES_tradnl" dirty="0" smtClean="0"/>
              <a:t>Abertura e </a:t>
            </a:r>
            <a:r>
              <a:rPr lang="es-ES_tradnl" dirty="0" err="1" smtClean="0"/>
              <a:t>inestabilidade</a:t>
            </a:r>
            <a:endParaRPr lang="es-ES_tradnl" dirty="0" smtClean="0"/>
          </a:p>
          <a:p>
            <a:pPr lvl="2">
              <a:lnSpc>
                <a:spcPct val="90000"/>
              </a:lnSpc>
            </a:pPr>
            <a:r>
              <a:rPr lang="es-ES" dirty="0" smtClean="0"/>
              <a:t>AL vs. C</a:t>
            </a:r>
            <a:r>
              <a:rPr lang="es-ES_tradnl" dirty="0" err="1" smtClean="0"/>
              <a:t>hina</a:t>
            </a:r>
            <a:r>
              <a:rPr lang="es-ES" dirty="0" smtClean="0"/>
              <a:t>, I</a:t>
            </a:r>
            <a:r>
              <a:rPr lang="es-ES_tradnl" dirty="0" err="1" smtClean="0"/>
              <a:t>ndia</a:t>
            </a:r>
            <a:r>
              <a:rPr lang="es-ES" dirty="0" smtClean="0"/>
              <a:t> (incluso Corea del Sur)</a:t>
            </a:r>
          </a:p>
          <a:p>
            <a:pPr>
              <a:lnSpc>
                <a:spcPct val="90000"/>
              </a:lnSpc>
            </a:pPr>
            <a:endParaRPr lang="es-E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/>
            <a:r>
              <a:rPr lang="es-ES" dirty="0" smtClean="0"/>
              <a:t>C</a:t>
            </a:r>
            <a:r>
              <a:rPr lang="es-ES_tradnl" dirty="0" err="1" smtClean="0"/>
              <a:t>risis</a:t>
            </a:r>
            <a:r>
              <a:rPr lang="es-ES_tradnl" dirty="0" smtClean="0"/>
              <a:t> asociadas a</a:t>
            </a:r>
            <a:r>
              <a:rPr lang="es-ES" dirty="0" smtClean="0"/>
              <a:t>:</a:t>
            </a:r>
          </a:p>
          <a:p>
            <a:pPr marL="914400" lvl="1" indent="-457200"/>
            <a:r>
              <a:rPr lang="es-ES" dirty="0" smtClean="0"/>
              <a:t>A</a:t>
            </a:r>
            <a:r>
              <a:rPr lang="es-ES_tradnl" dirty="0" err="1" smtClean="0"/>
              <a:t>pertura</a:t>
            </a:r>
            <a:r>
              <a:rPr lang="es-ES_tradnl" dirty="0" smtClean="0"/>
              <a:t> de cuenta de capital</a:t>
            </a:r>
            <a:endParaRPr lang="es-ES" dirty="0" smtClean="0"/>
          </a:p>
          <a:p>
            <a:pPr marL="914400" lvl="1" indent="-457200"/>
            <a:r>
              <a:rPr lang="es-ES" dirty="0" smtClean="0"/>
              <a:t>P</a:t>
            </a:r>
            <a:r>
              <a:rPr lang="es-ES_tradnl" dirty="0" err="1" smtClean="0"/>
              <a:t>roblemas</a:t>
            </a:r>
            <a:r>
              <a:rPr lang="es-ES_tradnl" dirty="0" smtClean="0"/>
              <a:t> de tipo de cambio</a:t>
            </a:r>
            <a:endParaRPr lang="es-ES" dirty="0" smtClean="0"/>
          </a:p>
          <a:p>
            <a:pPr marL="914400" lvl="1" indent="-457200"/>
            <a:r>
              <a:rPr lang="es-ES_tradnl" dirty="0" smtClean="0"/>
              <a:t>Problemas de regulación financiera</a:t>
            </a:r>
            <a:endParaRPr lang="es-ES" dirty="0" smtClean="0"/>
          </a:p>
          <a:p>
            <a:pPr marL="914400" lvl="1" indent="-457200"/>
            <a:r>
              <a:rPr lang="es-ES" dirty="0" smtClean="0"/>
              <a:t>I</a:t>
            </a:r>
            <a:r>
              <a:rPr lang="es-ES_tradnl" dirty="0" err="1" smtClean="0"/>
              <a:t>nestabilidad</a:t>
            </a:r>
            <a:r>
              <a:rPr lang="es-ES_tradnl" dirty="0" smtClean="0"/>
              <a:t> de precios de materias primas</a:t>
            </a:r>
            <a:endParaRPr lang="es-ES" dirty="0" smtClean="0"/>
          </a:p>
          <a:p>
            <a:pPr marL="914400" lvl="1" indent="-457200"/>
            <a:r>
              <a:rPr lang="es-ES" dirty="0" smtClean="0"/>
              <a:t>P</a:t>
            </a:r>
            <a:r>
              <a:rPr lang="es-ES_tradnl" dirty="0" err="1" smtClean="0"/>
              <a:t>roblemas</a:t>
            </a:r>
            <a:r>
              <a:rPr lang="es-ES_tradnl" dirty="0" smtClean="0"/>
              <a:t> políticos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s-ES" sz="4800" i="1" dirty="0" smtClean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17713"/>
            <a:ext cx="8270875" cy="4579937"/>
          </a:xfrm>
        </p:spPr>
        <p:txBody>
          <a:bodyPr/>
          <a:lstStyle/>
          <a:p>
            <a:r>
              <a:rPr lang="es-ES_tradnl" dirty="0" smtClean="0"/>
              <a:t>Medidas de política económica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fiscal </a:t>
            </a:r>
            <a:r>
              <a:rPr lang="es-ES_tradnl" dirty="0" err="1" smtClean="0"/>
              <a:t>anticíclica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de tipo de cambio </a:t>
            </a:r>
            <a:r>
              <a:rPr lang="es-ES_tradnl" dirty="0" err="1" smtClean="0"/>
              <a:t>flutuante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olítica</a:t>
            </a:r>
            <a:r>
              <a:rPr lang="es-ES_tradnl" dirty="0" smtClean="0"/>
              <a:t> monetaria (</a:t>
            </a:r>
            <a:r>
              <a:rPr lang="es-ES_tradnl" i="1" dirty="0" err="1" smtClean="0"/>
              <a:t>inflation</a:t>
            </a:r>
            <a:r>
              <a:rPr lang="es-ES_tradnl" i="1" dirty="0" smtClean="0"/>
              <a:t> </a:t>
            </a:r>
            <a:r>
              <a:rPr lang="es-ES_tradnl" i="1" dirty="0" err="1" smtClean="0"/>
              <a:t>targeting</a:t>
            </a:r>
            <a:r>
              <a:rPr lang="es-ES_tradnl" dirty="0" smtClean="0"/>
              <a:t>)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F</a:t>
            </a:r>
            <a:r>
              <a:rPr lang="es-ES_tradnl" dirty="0" err="1" smtClean="0"/>
              <a:t>ondos</a:t>
            </a:r>
            <a:r>
              <a:rPr lang="es-ES_tradnl" dirty="0" smtClean="0"/>
              <a:t> de reserva de materias primas</a:t>
            </a:r>
          </a:p>
          <a:p>
            <a:pPr lvl="1"/>
            <a:r>
              <a:rPr lang="es-ES" dirty="0" smtClean="0">
                <a:cs typeface="Times New Roman" pitchFamily="18" charset="0"/>
              </a:rPr>
              <a:t>Aumento de reservas</a:t>
            </a:r>
          </a:p>
          <a:p>
            <a:pPr lvl="1"/>
            <a:r>
              <a:rPr lang="es-ES" dirty="0" smtClean="0"/>
              <a:t>R</a:t>
            </a:r>
            <a:r>
              <a:rPr lang="es-ES_tradnl" dirty="0" err="1" smtClean="0"/>
              <a:t>egulação</a:t>
            </a:r>
            <a:r>
              <a:rPr lang="es-ES_tradnl" dirty="0" smtClean="0"/>
              <a:t> </a:t>
            </a:r>
            <a:r>
              <a:rPr lang="es-ES_tradnl" dirty="0" err="1" smtClean="0"/>
              <a:t>bancária</a:t>
            </a:r>
            <a:endParaRPr lang="es-ES" dirty="0" smtClean="0">
              <a:cs typeface="Times New Roman" pitchFamily="18" charset="0"/>
            </a:endParaRPr>
          </a:p>
          <a:p>
            <a:pPr lvl="1"/>
            <a:r>
              <a:rPr lang="es-ES" dirty="0" smtClean="0"/>
              <a:t>P</a:t>
            </a:r>
            <a:r>
              <a:rPr lang="es-ES_tradnl" dirty="0" err="1" smtClean="0"/>
              <a:t>romoção</a:t>
            </a:r>
            <a:r>
              <a:rPr lang="es-ES_tradnl" dirty="0" smtClean="0"/>
              <a:t> da </a:t>
            </a:r>
            <a:r>
              <a:rPr lang="es-ES_tradnl" dirty="0" err="1" smtClean="0"/>
              <a:t>poupança</a:t>
            </a:r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mtClean="0"/>
              <a:t>Reformas de segunda generación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17713"/>
            <a:ext cx="8415338" cy="46513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ES" dirty="0" smtClean="0"/>
              <a:t>Avances limitados, </a:t>
            </a:r>
            <a:r>
              <a:rPr lang="es-ES" dirty="0" err="1" smtClean="0"/>
              <a:t>embora</a:t>
            </a:r>
            <a:r>
              <a:rPr lang="es-ES" dirty="0" smtClean="0"/>
              <a:t> </a:t>
            </a:r>
            <a:r>
              <a:rPr lang="es-ES" dirty="0" err="1" smtClean="0"/>
              <a:t>melhoras</a:t>
            </a:r>
            <a:r>
              <a:rPr lang="es-ES" dirty="0" smtClean="0"/>
              <a:t> </a:t>
            </a:r>
            <a:r>
              <a:rPr lang="es-ES" dirty="0" err="1" smtClean="0"/>
              <a:t>na</a:t>
            </a:r>
            <a:r>
              <a:rPr lang="es-ES" dirty="0" smtClean="0"/>
              <a:t> </a:t>
            </a:r>
            <a:r>
              <a:rPr lang="es-ES" dirty="0" err="1" smtClean="0"/>
              <a:t>qualidade</a:t>
            </a:r>
            <a:r>
              <a:rPr lang="es-ES" dirty="0" smtClean="0"/>
              <a:t> da democracia e </a:t>
            </a:r>
            <a:r>
              <a:rPr lang="es-ES" dirty="0" err="1" smtClean="0"/>
              <a:t>maior</a:t>
            </a:r>
            <a:r>
              <a:rPr lang="es-ES" dirty="0" smtClean="0"/>
              <a:t> </a:t>
            </a:r>
            <a:r>
              <a:rPr lang="es-ES" dirty="0" err="1" smtClean="0"/>
              <a:t>transparência</a:t>
            </a:r>
            <a:r>
              <a:rPr lang="es-ES" dirty="0" smtClean="0"/>
              <a:t>, mas</a:t>
            </a:r>
          </a:p>
          <a:p>
            <a:pPr lvl="1">
              <a:lnSpc>
                <a:spcPct val="80000"/>
              </a:lnSpc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Privatização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sem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concorrência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sem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regulação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adequada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>
              <a:lnSpc>
                <a:spcPct val="80000"/>
              </a:lnSpc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Liberalização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conta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capital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sem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supervisão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bancaria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Sector informal más da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metade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da economía</a:t>
            </a:r>
          </a:p>
          <a:p>
            <a:pPr lvl="1">
              <a:lnSpc>
                <a:spcPct val="80000"/>
              </a:lnSpc>
            </a:pP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Evasão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impostos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e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corrupção</a:t>
            </a: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 fiscal</a:t>
            </a:r>
          </a:p>
          <a:p>
            <a:pPr lvl="1">
              <a:lnSpc>
                <a:spcPct val="80000"/>
              </a:lnSpc>
            </a:pPr>
            <a:r>
              <a:rPr lang="es-ES" dirty="0" smtClean="0">
                <a:solidFill>
                  <a:schemeClr val="accent1">
                    <a:lumMod val="75000"/>
                  </a:schemeClr>
                </a:solidFill>
              </a:rPr>
              <a:t>Sistema judicial e policía no </a:t>
            </a:r>
            <a:r>
              <a:rPr lang="es-ES" dirty="0" err="1" smtClean="0">
                <a:solidFill>
                  <a:schemeClr val="accent1">
                    <a:lumMod val="75000"/>
                  </a:schemeClr>
                </a:solidFill>
              </a:rPr>
              <a:t>confiáveis</a:t>
            </a:r>
            <a:endParaRPr lang="es-E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um </a:t>
            </a:r>
            <a:r>
              <a:rPr lang="en-US" dirty="0" err="1" smtClean="0"/>
              <a:t>aspecto</a:t>
            </a:r>
            <a:r>
              <a:rPr lang="en-US" dirty="0" smtClean="0"/>
              <a:t>: </a:t>
            </a:r>
            <a:r>
              <a:rPr lang="en-US" dirty="0" err="1" smtClean="0"/>
              <a:t>trabalho</a:t>
            </a:r>
            <a:r>
              <a:rPr lang="en-US" dirty="0" smtClean="0"/>
              <a:t> e </a:t>
            </a:r>
            <a:r>
              <a:rPr lang="en-US" dirty="0" err="1" smtClean="0"/>
              <a:t>população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24869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60648"/>
            <a:ext cx="6984866" cy="641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69437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8281862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2656"/>
            <a:ext cx="40481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45" y="476672"/>
            <a:ext cx="8655855" cy="6118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04664"/>
            <a:ext cx="46577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/>
          <p:nvPr/>
        </p:nvCxnSpPr>
        <p:spPr>
          <a:xfrm flipH="1">
            <a:off x="8388424" y="908720"/>
            <a:ext cx="755576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Lightning Bolt 3"/>
          <p:cNvSpPr/>
          <p:nvPr/>
        </p:nvSpPr>
        <p:spPr>
          <a:xfrm>
            <a:off x="8532440" y="1340768"/>
            <a:ext cx="611560" cy="72008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9552" y="54452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Mudou</a:t>
            </a:r>
            <a:r>
              <a:rPr lang="en-US" dirty="0" smtClean="0"/>
              <a:t> a </a:t>
            </a:r>
            <a:r>
              <a:rPr lang="en-US" dirty="0" err="1" smtClean="0"/>
              <a:t>dinámica</a:t>
            </a:r>
            <a:r>
              <a:rPr lang="en-US" dirty="0" smtClean="0"/>
              <a:t> </a:t>
            </a:r>
            <a:r>
              <a:rPr lang="en-US" dirty="0" err="1" smtClean="0"/>
              <a:t>económica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terciário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063" y="836712"/>
            <a:ext cx="8424937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76672"/>
            <a:ext cx="52673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59733"/>
            <a:ext cx="7560840" cy="60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32656"/>
            <a:ext cx="56769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own Arrow 1"/>
          <p:cNvSpPr/>
          <p:nvPr/>
        </p:nvSpPr>
        <p:spPr>
          <a:xfrm>
            <a:off x="3275856" y="620688"/>
            <a:ext cx="72008" cy="28803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404664"/>
            <a:ext cx="7703815" cy="5246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6992879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332656"/>
            <a:ext cx="8229600" cy="5580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113880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60648"/>
            <a:ext cx="8229600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538150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162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Balance of payments, current account net, annual, 1980-2011</a:t>
            </a:r>
            <a:endParaRPr lang="pt-PT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274638"/>
            <a:ext cx="8208912" cy="85010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</a:t>
            </a:r>
            <a:r>
              <a:rPr lang="en-US" sz="2000" dirty="0" err="1" smtClean="0"/>
              <a:t>tendencia</a:t>
            </a:r>
            <a:r>
              <a:rPr lang="en-US" sz="2000" dirty="0" smtClean="0"/>
              <a:t> </a:t>
            </a:r>
            <a:r>
              <a:rPr lang="en-US" sz="2000" dirty="0" err="1" smtClean="0"/>
              <a:t>crónica</a:t>
            </a:r>
            <a:r>
              <a:rPr lang="en-US" sz="2000" dirty="0" smtClean="0"/>
              <a:t> de </a:t>
            </a:r>
            <a:r>
              <a:rPr lang="en-US" sz="2000" dirty="0" err="1" smtClean="0"/>
              <a:t>balança</a:t>
            </a:r>
            <a:r>
              <a:rPr lang="en-US" sz="2000" dirty="0" smtClean="0"/>
              <a:t> de </a:t>
            </a:r>
            <a:r>
              <a:rPr lang="en-US" sz="2000" dirty="0" err="1" smtClean="0"/>
              <a:t>pagamentos</a:t>
            </a:r>
            <a:r>
              <a:rPr lang="en-US" sz="2000" dirty="0" smtClean="0"/>
              <a:t> </a:t>
            </a:r>
            <a:r>
              <a:rPr lang="en-US" sz="2000" dirty="0" err="1" smtClean="0"/>
              <a:t>negativa</a:t>
            </a:r>
            <a:r>
              <a:rPr lang="en-US" sz="2000" dirty="0" smtClean="0"/>
              <a:t>,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42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hart da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280920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528" y="1268760"/>
            <a:ext cx="8424936" cy="78483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SERIES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Total trade in goods and services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FLOW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Balance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sz="900" b="0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MEASURE</a:t>
            </a:r>
            <a:r>
              <a:rPr kumimoji="0" lang="pt-PT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Times New Roman" pitchFamily="18" charset="0"/>
              </a:rPr>
              <a:t>: Percentage of Gross Domestic Product</a:t>
            </a:r>
            <a:endParaRPr kumimoji="0" lang="pt-PT" sz="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957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/>
              <a:t>Mudou</a:t>
            </a:r>
            <a:r>
              <a:rPr lang="es-ES" dirty="0"/>
              <a:t> a </a:t>
            </a:r>
            <a:r>
              <a:rPr lang="es-ES" dirty="0" err="1"/>
              <a:t>estrutura</a:t>
            </a:r>
            <a:r>
              <a:rPr lang="es-ES" dirty="0"/>
              <a:t> mas </a:t>
            </a:r>
            <a:r>
              <a:rPr lang="es-ES" dirty="0" err="1"/>
              <a:t>continuam</a:t>
            </a:r>
            <a:r>
              <a:rPr lang="es-ES" dirty="0"/>
              <a:t> os </a:t>
            </a:r>
            <a:r>
              <a:rPr lang="es-ES" dirty="0" err="1"/>
              <a:t>deficits</a:t>
            </a:r>
            <a:endParaRPr lang="es-E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 </a:t>
            </a:r>
            <a:r>
              <a:rPr lang="en-US" dirty="0" err="1" smtClean="0"/>
              <a:t>exportações</a:t>
            </a:r>
            <a:r>
              <a:rPr lang="en-US" dirty="0" smtClean="0"/>
              <a:t> </a:t>
            </a:r>
            <a:r>
              <a:rPr lang="en-US" dirty="0" err="1" smtClean="0"/>
              <a:t>crescem</a:t>
            </a:r>
            <a:r>
              <a:rPr lang="en-US" dirty="0" smtClean="0"/>
              <a:t> mas as </a:t>
            </a:r>
            <a:r>
              <a:rPr lang="en-US" dirty="0" err="1" smtClean="0"/>
              <a:t>importações</a:t>
            </a:r>
            <a:r>
              <a:rPr lang="en-US" dirty="0" smtClean="0"/>
              <a:t> </a:t>
            </a:r>
            <a:r>
              <a:rPr lang="en-US" dirty="0" err="1" smtClean="0"/>
              <a:t>crescem</a:t>
            </a:r>
            <a:r>
              <a:rPr lang="en-US" dirty="0" smtClean="0"/>
              <a:t> a um </a:t>
            </a:r>
            <a:r>
              <a:rPr lang="en-US" dirty="0" err="1" smtClean="0"/>
              <a:t>ritmo</a:t>
            </a:r>
            <a:r>
              <a:rPr lang="en-US" dirty="0" smtClean="0"/>
              <a:t> superior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7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143000"/>
          </a:xfrm>
        </p:spPr>
        <p:txBody>
          <a:bodyPr>
            <a:normAutofit/>
          </a:bodyPr>
          <a:lstStyle/>
          <a:p>
            <a:r>
              <a:rPr lang="pt-PT" dirty="0" smtClean="0"/>
              <a:t>Em que falha este modelo?</a:t>
            </a:r>
            <a:endParaRPr lang="pt-PT" dirty="0"/>
          </a:p>
        </p:txBody>
      </p:sp>
      <p:sp>
        <p:nvSpPr>
          <p:cNvPr id="4" name="Rectangle 3"/>
          <p:cNvSpPr/>
          <p:nvPr/>
        </p:nvSpPr>
        <p:spPr>
          <a:xfrm>
            <a:off x="395536" y="1348800"/>
            <a:ext cx="849694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u="sng" dirty="0" err="1" smtClean="0"/>
              <a:t>Exportações</a:t>
            </a:r>
            <a:r>
              <a:rPr lang="es-ES" sz="3200" dirty="0" smtClean="0"/>
              <a:t>: </a:t>
            </a:r>
            <a:r>
              <a:rPr lang="es-ES" sz="3200" dirty="0" err="1" smtClean="0"/>
              <a:t>modernização</a:t>
            </a:r>
            <a:r>
              <a:rPr lang="es-ES" sz="3200" dirty="0" smtClean="0"/>
              <a:t> </a:t>
            </a:r>
            <a:r>
              <a:rPr lang="es-ES" sz="3200" dirty="0" err="1" smtClean="0"/>
              <a:t>produtiva</a:t>
            </a:r>
            <a:r>
              <a:rPr lang="es-ES" sz="3200" dirty="0" smtClean="0"/>
              <a:t>, </a:t>
            </a:r>
            <a:r>
              <a:rPr lang="es-ES" sz="3200" dirty="0" err="1" smtClean="0"/>
              <a:t>ganhos</a:t>
            </a:r>
            <a:r>
              <a:rPr lang="es-ES" sz="3200" dirty="0" smtClean="0"/>
              <a:t> de escala, </a:t>
            </a:r>
            <a:r>
              <a:rPr lang="es-ES" sz="3200" dirty="0" err="1" smtClean="0"/>
              <a:t>internacionalização</a:t>
            </a:r>
            <a:r>
              <a:rPr lang="es-ES" sz="3200" dirty="0" smtClean="0"/>
              <a:t> da empresas, externalidades</a:t>
            </a:r>
          </a:p>
          <a:p>
            <a:endParaRPr lang="es-ES" sz="3200" dirty="0"/>
          </a:p>
          <a:p>
            <a:r>
              <a:rPr lang="es-ES" sz="3200" u="sng" dirty="0" err="1" smtClean="0"/>
              <a:t>Importações</a:t>
            </a:r>
            <a:r>
              <a:rPr lang="es-ES" sz="3200" dirty="0" smtClean="0"/>
              <a:t>, </a:t>
            </a:r>
            <a:r>
              <a:rPr lang="es-ES" sz="3200" dirty="0" err="1" smtClean="0"/>
              <a:t>substituição</a:t>
            </a:r>
            <a:r>
              <a:rPr lang="es-ES" sz="3200" dirty="0" smtClean="0"/>
              <a:t> de </a:t>
            </a:r>
            <a:r>
              <a:rPr lang="es-ES" sz="3200" dirty="0" err="1" smtClean="0"/>
              <a:t>produção</a:t>
            </a:r>
            <a:r>
              <a:rPr lang="es-ES" sz="3200" dirty="0" smtClean="0"/>
              <a:t>, </a:t>
            </a:r>
            <a:r>
              <a:rPr lang="es-ES" sz="3200" dirty="0" err="1" smtClean="0"/>
              <a:t>incluindo</a:t>
            </a:r>
            <a:r>
              <a:rPr lang="es-ES" sz="3200" dirty="0" smtClean="0"/>
              <a:t> </a:t>
            </a:r>
            <a:r>
              <a:rPr lang="es-ES" sz="3200" dirty="0" err="1" smtClean="0"/>
              <a:t>bens</a:t>
            </a:r>
            <a:r>
              <a:rPr lang="es-ES" sz="3200" dirty="0" smtClean="0"/>
              <a:t> alimentares, consumo de </a:t>
            </a:r>
            <a:r>
              <a:rPr lang="es-ES" sz="3200" dirty="0" err="1" smtClean="0"/>
              <a:t>padrões</a:t>
            </a:r>
            <a:r>
              <a:rPr lang="es-ES" sz="3200" dirty="0" smtClean="0"/>
              <a:t> de </a:t>
            </a:r>
            <a:r>
              <a:rPr lang="es-ES" sz="3200" dirty="0" err="1" smtClean="0"/>
              <a:t>paises</a:t>
            </a:r>
            <a:r>
              <a:rPr lang="es-ES" sz="3200" dirty="0" smtClean="0"/>
              <a:t> </a:t>
            </a:r>
            <a:r>
              <a:rPr lang="es-ES" sz="3200" dirty="0" err="1" smtClean="0"/>
              <a:t>desenvolvidos</a:t>
            </a:r>
            <a:r>
              <a:rPr lang="es-ES" sz="3200" dirty="0" smtClean="0"/>
              <a:t>, elevadas </a:t>
            </a:r>
            <a:r>
              <a:rPr lang="es-ES" sz="3200" dirty="0" err="1" smtClean="0"/>
              <a:t>trasferências</a:t>
            </a:r>
            <a:r>
              <a:rPr lang="es-ES" sz="3200" dirty="0" smtClean="0"/>
              <a:t> de capital </a:t>
            </a:r>
            <a:r>
              <a:rPr lang="es-ES" sz="3200" dirty="0" err="1" smtClean="0"/>
              <a:t>na</a:t>
            </a:r>
            <a:r>
              <a:rPr lang="es-ES" sz="3200" dirty="0" smtClean="0"/>
              <a:t> </a:t>
            </a:r>
            <a:r>
              <a:rPr lang="es-ES" sz="3200" dirty="0" err="1" smtClean="0"/>
              <a:t>formde</a:t>
            </a:r>
            <a:r>
              <a:rPr lang="es-ES" sz="3200" dirty="0" smtClean="0"/>
              <a:t> </a:t>
            </a:r>
            <a:r>
              <a:rPr lang="es-ES" sz="3200" dirty="0" err="1" smtClean="0"/>
              <a:t>mais</a:t>
            </a:r>
            <a:r>
              <a:rPr lang="es-ES" sz="3200" dirty="0" smtClean="0"/>
              <a:t>- </a:t>
            </a:r>
            <a:r>
              <a:rPr lang="es-ES" sz="3200" dirty="0" err="1" smtClean="0"/>
              <a:t>valias</a:t>
            </a:r>
            <a:r>
              <a:rPr lang="es-ES" sz="3200" dirty="0" smtClean="0"/>
              <a:t>, lucros, dividendos</a:t>
            </a:r>
          </a:p>
          <a:p>
            <a:r>
              <a:rPr lang="es-ES" sz="3200" dirty="0" smtClean="0"/>
              <a:t>Ha </a:t>
            </a:r>
            <a:r>
              <a:rPr lang="es-ES" sz="3200" dirty="0" err="1" smtClean="0"/>
              <a:t>uma</a:t>
            </a:r>
            <a:r>
              <a:rPr lang="es-ES" sz="3200" dirty="0" smtClean="0"/>
              <a:t> apertura comercial e </a:t>
            </a:r>
            <a:r>
              <a:rPr lang="es-ES" sz="3200" dirty="0" err="1" smtClean="0"/>
              <a:t>mobilidadde</a:t>
            </a:r>
            <a:r>
              <a:rPr lang="es-ES" sz="3200" dirty="0" smtClean="0"/>
              <a:t> de capital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0146"/>
            <a:ext cx="7632848" cy="585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1000</Words>
  <Application>Microsoft Office PowerPoint</Application>
  <PresentationFormat>On-screen Show (4:3)</PresentationFormat>
  <Paragraphs>332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Times New Roman</vt:lpstr>
      <vt:lpstr>Verdana</vt:lpstr>
      <vt:lpstr>Wingdings</vt:lpstr>
      <vt:lpstr>Tema do Office</vt:lpstr>
      <vt:lpstr>“o que não funciona” no Consenso de Washington?</vt:lpstr>
      <vt:lpstr>Agenda incompleta </vt:lpstr>
      <vt:lpstr>PowerPoint Presentation</vt:lpstr>
      <vt:lpstr>Mudou a dinámica económica para o terciário</vt:lpstr>
      <vt:lpstr>PowerPoint Presentation</vt:lpstr>
      <vt:lpstr>A tendencia crónica de balança de pagamentos negativa,  </vt:lpstr>
      <vt:lpstr>As exportações crescem mas as importações crescem a um ritmo superior</vt:lpstr>
      <vt:lpstr>Em que falha este modelo?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Mas, a situação tambem mudou muito mais pelas circunstâncias políticas: o regresso a democracia permitia postular cambios e negociações num marco democrático, com claras perdas da influência politica dos sindicatos, o surgimento de uma esquerda pro mercado   o contexto internacional mudou no sentido da baixa dos juros dos empréstimos, do aumento do investimento estrangeiro directo, apareceram outros actores, o investimento espanhol, holandes, </vt:lpstr>
      <vt:lpstr>O fim da política de sustituição de importações e a descidas das taxas alfandegarias levou a subida das importações, superando claramente as exportações  a apertura externa obriga a uma política cambial activa, mas que ainda era parte dos instrumentos de luta contra a inflação  o investimento estrangeiro foi dirigido principalmente aos serviços e industria tradicional de exportação ( mineira, transportadora, alimentos, materias prima), </vt:lpstr>
      <vt:lpstr>IDE 1990-2006 mundial (milhões de u$a dollares)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Razões porque o CW não funciona</vt:lpstr>
      <vt:lpstr>PowerPoint Presentation</vt:lpstr>
      <vt:lpstr>PowerPoint Presentation</vt:lpstr>
      <vt:lpstr>PowerPoint Presentation</vt:lpstr>
      <vt:lpstr>Não cresce o emprego significativamente excepto no Brasil, e Colombia</vt:lpstr>
      <vt:lpstr>PowerPoint Presentation</vt:lpstr>
      <vt:lpstr>Razões porque o CW não funciona</vt:lpstr>
      <vt:lpstr>Novas agendas para superar o Consenso de Washington</vt:lpstr>
      <vt:lpstr>PowerPoint Presentation</vt:lpstr>
      <vt:lpstr>PowerPoint Presentation</vt:lpstr>
      <vt:lpstr>PowerPoint Presentation</vt:lpstr>
      <vt:lpstr>Reformas de segunda generación</vt:lpstr>
      <vt:lpstr>um aspecto: trabalho e população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casa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mariuo olivares</dc:creator>
  <cp:lastModifiedBy>Alunos do ISEG</cp:lastModifiedBy>
  <cp:revision>106</cp:revision>
  <dcterms:created xsi:type="dcterms:W3CDTF">2009-11-02T12:49:30Z</dcterms:created>
  <dcterms:modified xsi:type="dcterms:W3CDTF">2015-11-09T17:27:35Z</dcterms:modified>
</cp:coreProperties>
</file>